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League Spartan" charset="1" panose="00000800000000000000"/>
      <p:regular r:id="rId18"/>
    </p:embeddedFont>
    <p:embeddedFont>
      <p:font typeface="Playlist Script" charset="1" panose="00000000000000000000"/>
      <p:regular r:id="rId19"/>
    </p:embeddedFont>
    <p:embeddedFont>
      <p:font typeface="Canva Sans Bold" charset="1" panose="020B0803030501040103"/>
      <p:regular r:id="rId20"/>
    </p:embeddedFont>
    <p:embeddedFont>
      <p:font typeface="PT Sans Bold" charset="1" panose="020B0703020203020204"/>
      <p:regular r:id="rId21"/>
    </p:embeddedFont>
    <p:embeddedFont>
      <p:font typeface="PT Sans" charset="1" panose="020B0503020203020204"/>
      <p:regular r:id="rId22"/>
    </p:embeddedFont>
    <p:embeddedFont>
      <p:font typeface="Canva Sans" charset="1" panose="020B0503030501040103"/>
      <p:regular r:id="rId23"/>
    </p:embeddedFont>
    <p:embeddedFont>
      <p:font typeface="Bukhari Script"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GO1l5NgOs.mp4" Type="http://schemas.openxmlformats.org/officeDocument/2006/relationships/video"/><Relationship Id="rId4" Target="../media/VAGO1l5NgOs.mp4" Type="http://schemas.microsoft.com/office/2007/relationships/media"/><Relationship Id="rId5"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VAGO1xJqCIU.mp4" Type="http://schemas.openxmlformats.org/officeDocument/2006/relationships/video"/><Relationship Id="rId4" Target="../media/VAGO1xJqCIU.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VAGO1jt4f0c.mp4" Type="http://schemas.openxmlformats.org/officeDocument/2006/relationships/video"/><Relationship Id="rId4" Target="../media/VAGO1jt4f0c.mp4" Type="http://schemas.microsoft.com/office/2007/relationships/media"/><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55533" y="7256064"/>
            <a:ext cx="6499348" cy="2499891"/>
            <a:chOff x="0" y="0"/>
            <a:chExt cx="1711762" cy="658408"/>
          </a:xfrm>
        </p:grpSpPr>
        <p:sp>
          <p:nvSpPr>
            <p:cNvPr name="Freeform 3" id="3"/>
            <p:cNvSpPr/>
            <p:nvPr/>
          </p:nvSpPr>
          <p:spPr>
            <a:xfrm flipH="false" flipV="false" rot="0">
              <a:off x="0" y="0"/>
              <a:ext cx="1711762" cy="658408"/>
            </a:xfrm>
            <a:custGeom>
              <a:avLst/>
              <a:gdLst/>
              <a:ahLst/>
              <a:cxnLst/>
              <a:rect r="r" b="b" t="t" l="l"/>
              <a:pathLst>
                <a:path h="658408" w="1711762">
                  <a:moveTo>
                    <a:pt x="60750" y="0"/>
                  </a:moveTo>
                  <a:lnTo>
                    <a:pt x="1651012" y="0"/>
                  </a:lnTo>
                  <a:cubicBezTo>
                    <a:pt x="1667124" y="0"/>
                    <a:pt x="1682576" y="6400"/>
                    <a:pt x="1693969" y="17793"/>
                  </a:cubicBezTo>
                  <a:cubicBezTo>
                    <a:pt x="1705362" y="29186"/>
                    <a:pt x="1711762" y="44638"/>
                    <a:pt x="1711762" y="60750"/>
                  </a:cubicBezTo>
                  <a:lnTo>
                    <a:pt x="1711762" y="597657"/>
                  </a:lnTo>
                  <a:cubicBezTo>
                    <a:pt x="1711762" y="613769"/>
                    <a:pt x="1705362" y="629221"/>
                    <a:pt x="1693969" y="640614"/>
                  </a:cubicBezTo>
                  <a:cubicBezTo>
                    <a:pt x="1682576" y="652007"/>
                    <a:pt x="1667124" y="658408"/>
                    <a:pt x="1651012" y="658408"/>
                  </a:cubicBezTo>
                  <a:lnTo>
                    <a:pt x="60750" y="658408"/>
                  </a:lnTo>
                  <a:cubicBezTo>
                    <a:pt x="44638" y="658408"/>
                    <a:pt x="29186" y="652007"/>
                    <a:pt x="17793" y="640614"/>
                  </a:cubicBezTo>
                  <a:cubicBezTo>
                    <a:pt x="6400" y="629221"/>
                    <a:pt x="0" y="613769"/>
                    <a:pt x="0" y="597657"/>
                  </a:cubicBezTo>
                  <a:lnTo>
                    <a:pt x="0" y="60750"/>
                  </a:lnTo>
                  <a:cubicBezTo>
                    <a:pt x="0" y="44638"/>
                    <a:pt x="6400" y="29186"/>
                    <a:pt x="17793" y="17793"/>
                  </a:cubicBezTo>
                  <a:cubicBezTo>
                    <a:pt x="29186" y="6400"/>
                    <a:pt x="44638" y="0"/>
                    <a:pt x="60750" y="0"/>
                  </a:cubicBezTo>
                  <a:close/>
                </a:path>
              </a:pathLst>
            </a:custGeom>
            <a:solidFill>
              <a:srgbClr val="000000"/>
            </a:solidFill>
          </p:spPr>
        </p:sp>
        <p:sp>
          <p:nvSpPr>
            <p:cNvPr name="TextBox 4" id="4"/>
            <p:cNvSpPr txBox="true"/>
            <p:nvPr/>
          </p:nvSpPr>
          <p:spPr>
            <a:xfrm>
              <a:off x="0" y="-38100"/>
              <a:ext cx="1711762" cy="69650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074377" y="0"/>
            <a:ext cx="8213623" cy="10287000"/>
          </a:xfrm>
          <a:custGeom>
            <a:avLst/>
            <a:gdLst/>
            <a:ahLst/>
            <a:cxnLst/>
            <a:rect r="r" b="b" t="t" l="l"/>
            <a:pathLst>
              <a:path h="10287000" w="8213623">
                <a:moveTo>
                  <a:pt x="0" y="0"/>
                </a:moveTo>
                <a:lnTo>
                  <a:pt x="8213623" y="0"/>
                </a:lnTo>
                <a:lnTo>
                  <a:pt x="8213623" y="10287000"/>
                </a:lnTo>
                <a:lnTo>
                  <a:pt x="0" y="10287000"/>
                </a:lnTo>
                <a:lnTo>
                  <a:pt x="0" y="0"/>
                </a:lnTo>
                <a:close/>
              </a:path>
            </a:pathLst>
          </a:custGeom>
          <a:blipFill>
            <a:blip r:embed="rId2">
              <a:alphaModFix amt="51000"/>
            </a:blip>
            <a:stretch>
              <a:fillRect l="-121214" t="-12580" r="-14563" b="-12580"/>
            </a:stretch>
          </a:blipFill>
          <a:ln cap="sq">
            <a:noFill/>
            <a:prstDash val="solid"/>
            <a:miter/>
          </a:ln>
        </p:spPr>
      </p:sp>
      <p:sp>
        <p:nvSpPr>
          <p:cNvPr name="Freeform 6" id="6"/>
          <p:cNvSpPr/>
          <p:nvPr/>
        </p:nvSpPr>
        <p:spPr>
          <a:xfrm flipH="false" flipV="false" rot="0">
            <a:off x="-2090974" y="-2300638"/>
            <a:ext cx="5226651" cy="4114800"/>
          </a:xfrm>
          <a:custGeom>
            <a:avLst/>
            <a:gdLst/>
            <a:ahLst/>
            <a:cxnLst/>
            <a:rect r="r" b="b" t="t" l="l"/>
            <a:pathLst>
              <a:path h="4114800" w="5226651">
                <a:moveTo>
                  <a:pt x="0" y="0"/>
                </a:moveTo>
                <a:lnTo>
                  <a:pt x="5226651" y="0"/>
                </a:lnTo>
                <a:lnTo>
                  <a:pt x="522665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771390" y="448601"/>
            <a:ext cx="6067633" cy="6320451"/>
          </a:xfrm>
          <a:custGeom>
            <a:avLst/>
            <a:gdLst/>
            <a:ahLst/>
            <a:cxnLst/>
            <a:rect r="r" b="b" t="t" l="l"/>
            <a:pathLst>
              <a:path h="6320451" w="6067633">
                <a:moveTo>
                  <a:pt x="0" y="0"/>
                </a:moveTo>
                <a:lnTo>
                  <a:pt x="6067634" y="0"/>
                </a:lnTo>
                <a:lnTo>
                  <a:pt x="6067634" y="6320451"/>
                </a:lnTo>
                <a:lnTo>
                  <a:pt x="0" y="6320451"/>
                </a:lnTo>
                <a:lnTo>
                  <a:pt x="0" y="0"/>
                </a:lnTo>
                <a:close/>
              </a:path>
            </a:pathLst>
          </a:custGeom>
          <a:blipFill>
            <a:blip r:embed="rId5"/>
            <a:stretch>
              <a:fillRect l="0" t="0" r="0" b="0"/>
            </a:stretch>
          </a:blipFill>
        </p:spPr>
      </p:sp>
      <p:sp>
        <p:nvSpPr>
          <p:cNvPr name="TextBox 8" id="8"/>
          <p:cNvSpPr txBox="true"/>
          <p:nvPr/>
        </p:nvSpPr>
        <p:spPr>
          <a:xfrm rot="0">
            <a:off x="399106" y="2864643"/>
            <a:ext cx="8812202" cy="1119888"/>
          </a:xfrm>
          <a:prstGeom prst="rect">
            <a:avLst/>
          </a:prstGeom>
        </p:spPr>
        <p:txBody>
          <a:bodyPr anchor="t" rtlCol="false" tIns="0" lIns="0" bIns="0" rIns="0">
            <a:spAutoFit/>
          </a:bodyPr>
          <a:lstStyle/>
          <a:p>
            <a:pPr algn="ctr">
              <a:lnSpc>
                <a:spcPts val="7878"/>
              </a:lnSpc>
            </a:pPr>
            <a:r>
              <a:rPr lang="en-US" sz="9848">
                <a:solidFill>
                  <a:srgbClr val="000000"/>
                </a:solidFill>
                <a:latin typeface="League Spartan"/>
                <a:ea typeface="League Spartan"/>
                <a:cs typeface="League Spartan"/>
                <a:sym typeface="League Spartan"/>
              </a:rPr>
              <a:t>FOCUSFLOW</a:t>
            </a:r>
          </a:p>
        </p:txBody>
      </p:sp>
      <p:sp>
        <p:nvSpPr>
          <p:cNvPr name="TextBox 9" id="9"/>
          <p:cNvSpPr txBox="true"/>
          <p:nvPr/>
        </p:nvSpPr>
        <p:spPr>
          <a:xfrm rot="0">
            <a:off x="883191" y="4096819"/>
            <a:ext cx="7844033" cy="786130"/>
          </a:xfrm>
          <a:prstGeom prst="rect">
            <a:avLst/>
          </a:prstGeom>
        </p:spPr>
        <p:txBody>
          <a:bodyPr anchor="t" rtlCol="false" tIns="0" lIns="0" bIns="0" rIns="0">
            <a:spAutoFit/>
          </a:bodyPr>
          <a:lstStyle/>
          <a:p>
            <a:pPr algn="ctr">
              <a:lnSpc>
                <a:spcPts val="6094"/>
              </a:lnSpc>
            </a:pPr>
            <a:r>
              <a:rPr lang="en-US" sz="5299">
                <a:solidFill>
                  <a:srgbClr val="000000"/>
                </a:solidFill>
                <a:latin typeface="Playlist Script"/>
                <a:ea typeface="Playlist Script"/>
                <a:cs typeface="Playlist Script"/>
                <a:sym typeface="Playlist Script"/>
              </a:rPr>
              <a:t>Different, Not Less</a:t>
            </a:r>
          </a:p>
        </p:txBody>
      </p:sp>
      <p:sp>
        <p:nvSpPr>
          <p:cNvPr name="TextBox 10" id="10"/>
          <p:cNvSpPr txBox="true"/>
          <p:nvPr/>
        </p:nvSpPr>
        <p:spPr>
          <a:xfrm rot="0">
            <a:off x="2714073" y="8458385"/>
            <a:ext cx="4182269"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Canva Sans Bold"/>
                <a:ea typeface="Canva Sans Bold"/>
                <a:cs typeface="Canva Sans Bold"/>
                <a:sym typeface="Canva Sans Bold"/>
              </a:rPr>
              <a:t>AcademicComebackFr</a:t>
            </a:r>
          </a:p>
        </p:txBody>
      </p:sp>
      <p:sp>
        <p:nvSpPr>
          <p:cNvPr name="TextBox 11" id="11"/>
          <p:cNvSpPr txBox="true"/>
          <p:nvPr/>
        </p:nvSpPr>
        <p:spPr>
          <a:xfrm rot="0">
            <a:off x="2714073" y="7656271"/>
            <a:ext cx="4182269" cy="613410"/>
          </a:xfrm>
          <a:prstGeom prst="rect">
            <a:avLst/>
          </a:prstGeom>
        </p:spPr>
        <p:txBody>
          <a:bodyPr anchor="t" rtlCol="false" tIns="0" lIns="0" bIns="0" rIns="0">
            <a:spAutoFit/>
          </a:bodyPr>
          <a:lstStyle/>
          <a:p>
            <a:pPr algn="ctr">
              <a:lnSpc>
                <a:spcPts val="5040"/>
              </a:lnSpc>
              <a:spcBef>
                <a:spcPct val="0"/>
              </a:spcBef>
            </a:pPr>
            <a:r>
              <a:rPr lang="en-US" sz="3600">
                <a:solidFill>
                  <a:srgbClr val="FFFFFF"/>
                </a:solidFill>
                <a:latin typeface="Canva Sans Bold"/>
                <a:ea typeface="Canva Sans Bold"/>
                <a:cs typeface="Canva Sans Bold"/>
                <a:sym typeface="Canva Sans Bold"/>
              </a:rPr>
              <a:t>TEAM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756221" y="728183"/>
            <a:ext cx="19566647" cy="8577542"/>
            <a:chOff x="0" y="0"/>
            <a:chExt cx="26088862" cy="11436723"/>
          </a:xfrm>
        </p:grpSpPr>
        <p:grpSp>
          <p:nvGrpSpPr>
            <p:cNvPr name="Group 3" id="3"/>
            <p:cNvGrpSpPr/>
            <p:nvPr/>
          </p:nvGrpSpPr>
          <p:grpSpPr>
            <a:xfrm rot="0">
              <a:off x="13382810" y="2469399"/>
              <a:ext cx="11566149" cy="8967324"/>
              <a:chOff x="0" y="0"/>
              <a:chExt cx="3084490" cy="2391429"/>
            </a:xfrm>
          </p:grpSpPr>
          <p:sp>
            <p:nvSpPr>
              <p:cNvPr name="Freeform 4" id="4"/>
              <p:cNvSpPr/>
              <p:nvPr/>
            </p:nvSpPr>
            <p:spPr>
              <a:xfrm flipH="false" flipV="false" rot="0">
                <a:off x="0" y="0"/>
                <a:ext cx="3084490" cy="2391429"/>
              </a:xfrm>
              <a:custGeom>
                <a:avLst/>
                <a:gdLst/>
                <a:ahLst/>
                <a:cxnLst/>
                <a:rect r="r" b="b" t="t" l="l"/>
                <a:pathLst>
                  <a:path h="2391429" w="3084490">
                    <a:moveTo>
                      <a:pt x="45516" y="0"/>
                    </a:moveTo>
                    <a:lnTo>
                      <a:pt x="3038974" y="0"/>
                    </a:lnTo>
                    <a:cubicBezTo>
                      <a:pt x="3051046" y="0"/>
                      <a:pt x="3062623" y="4795"/>
                      <a:pt x="3071159" y="13331"/>
                    </a:cubicBezTo>
                    <a:cubicBezTo>
                      <a:pt x="3079695" y="21867"/>
                      <a:pt x="3084490" y="33445"/>
                      <a:pt x="3084490" y="45516"/>
                    </a:cubicBezTo>
                    <a:lnTo>
                      <a:pt x="3084490" y="2345913"/>
                    </a:lnTo>
                    <a:cubicBezTo>
                      <a:pt x="3084490" y="2371051"/>
                      <a:pt x="3064112" y="2391429"/>
                      <a:pt x="3038974" y="2391429"/>
                    </a:cubicBezTo>
                    <a:lnTo>
                      <a:pt x="45516" y="2391429"/>
                    </a:lnTo>
                    <a:cubicBezTo>
                      <a:pt x="33445" y="2391429"/>
                      <a:pt x="21867" y="2386634"/>
                      <a:pt x="13331" y="2378098"/>
                    </a:cubicBezTo>
                    <a:cubicBezTo>
                      <a:pt x="4795" y="2369562"/>
                      <a:pt x="0" y="2357985"/>
                      <a:pt x="0" y="2345913"/>
                    </a:cubicBezTo>
                    <a:lnTo>
                      <a:pt x="0" y="45516"/>
                    </a:lnTo>
                    <a:cubicBezTo>
                      <a:pt x="0" y="33445"/>
                      <a:pt x="4795" y="21867"/>
                      <a:pt x="13331" y="13331"/>
                    </a:cubicBezTo>
                    <a:cubicBezTo>
                      <a:pt x="21867" y="4795"/>
                      <a:pt x="33445" y="0"/>
                      <a:pt x="45516" y="0"/>
                    </a:cubicBezTo>
                    <a:close/>
                  </a:path>
                </a:pathLst>
              </a:custGeom>
              <a:solidFill>
                <a:srgbClr val="FFE53C"/>
              </a:solidFill>
            </p:spPr>
          </p:sp>
          <p:sp>
            <p:nvSpPr>
              <p:cNvPr name="TextBox 5" id="5"/>
              <p:cNvSpPr txBox="true"/>
              <p:nvPr/>
            </p:nvSpPr>
            <p:spPr>
              <a:xfrm>
                <a:off x="0" y="-38100"/>
                <a:ext cx="3084490" cy="242952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61365" y="2469399"/>
              <a:ext cx="11566149" cy="8967324"/>
              <a:chOff x="0" y="0"/>
              <a:chExt cx="3084490" cy="2391429"/>
            </a:xfrm>
          </p:grpSpPr>
          <p:sp>
            <p:nvSpPr>
              <p:cNvPr name="Freeform 7" id="7"/>
              <p:cNvSpPr/>
              <p:nvPr/>
            </p:nvSpPr>
            <p:spPr>
              <a:xfrm flipH="false" flipV="false" rot="0">
                <a:off x="0" y="0"/>
                <a:ext cx="3084490" cy="2391429"/>
              </a:xfrm>
              <a:custGeom>
                <a:avLst/>
                <a:gdLst/>
                <a:ahLst/>
                <a:cxnLst/>
                <a:rect r="r" b="b" t="t" l="l"/>
                <a:pathLst>
                  <a:path h="2391429" w="3084490">
                    <a:moveTo>
                      <a:pt x="45516" y="0"/>
                    </a:moveTo>
                    <a:lnTo>
                      <a:pt x="3038974" y="0"/>
                    </a:lnTo>
                    <a:cubicBezTo>
                      <a:pt x="3051046" y="0"/>
                      <a:pt x="3062623" y="4795"/>
                      <a:pt x="3071159" y="13331"/>
                    </a:cubicBezTo>
                    <a:cubicBezTo>
                      <a:pt x="3079695" y="21867"/>
                      <a:pt x="3084490" y="33445"/>
                      <a:pt x="3084490" y="45516"/>
                    </a:cubicBezTo>
                    <a:lnTo>
                      <a:pt x="3084490" y="2345913"/>
                    </a:lnTo>
                    <a:cubicBezTo>
                      <a:pt x="3084490" y="2371051"/>
                      <a:pt x="3064112" y="2391429"/>
                      <a:pt x="3038974" y="2391429"/>
                    </a:cubicBezTo>
                    <a:lnTo>
                      <a:pt x="45516" y="2391429"/>
                    </a:lnTo>
                    <a:cubicBezTo>
                      <a:pt x="33445" y="2391429"/>
                      <a:pt x="21867" y="2386634"/>
                      <a:pt x="13331" y="2378098"/>
                    </a:cubicBezTo>
                    <a:cubicBezTo>
                      <a:pt x="4795" y="2369562"/>
                      <a:pt x="0" y="2357985"/>
                      <a:pt x="0" y="2345913"/>
                    </a:cubicBezTo>
                    <a:lnTo>
                      <a:pt x="0" y="45516"/>
                    </a:lnTo>
                    <a:cubicBezTo>
                      <a:pt x="0" y="33445"/>
                      <a:pt x="4795" y="21867"/>
                      <a:pt x="13331" y="13331"/>
                    </a:cubicBezTo>
                    <a:cubicBezTo>
                      <a:pt x="21867" y="4795"/>
                      <a:pt x="33445" y="0"/>
                      <a:pt x="45516" y="0"/>
                    </a:cubicBezTo>
                    <a:close/>
                  </a:path>
                </a:pathLst>
              </a:custGeom>
              <a:solidFill>
                <a:srgbClr val="FFE53C"/>
              </a:solidFill>
            </p:spPr>
          </p:sp>
          <p:sp>
            <p:nvSpPr>
              <p:cNvPr name="TextBox 8" id="8"/>
              <p:cNvSpPr txBox="true"/>
              <p:nvPr/>
            </p:nvSpPr>
            <p:spPr>
              <a:xfrm>
                <a:off x="0" y="-38100"/>
                <a:ext cx="3084490" cy="2429529"/>
              </a:xfrm>
              <a:prstGeom prst="rect">
                <a:avLst/>
              </a:prstGeom>
            </p:spPr>
            <p:txBody>
              <a:bodyPr anchor="ctr" rtlCol="false" tIns="50800" lIns="50800" bIns="50800" rIns="50800"/>
              <a:lstStyle/>
              <a:p>
                <a:pPr algn="ctr">
                  <a:lnSpc>
                    <a:spcPts val="2659"/>
                  </a:lnSpc>
                </a:pPr>
              </a:p>
            </p:txBody>
          </p:sp>
        </p:grpSp>
        <p:pic>
          <p:nvPicPr>
            <p:cNvPr name="Picture 9" id="9">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5325" t="9428" r="12722" b="0"/>
            <a:stretch>
              <a:fillRect/>
            </a:stretch>
          </p:blipFill>
          <p:spPr>
            <a:xfrm flipH="false" flipV="false" rot="0">
              <a:off x="14281241" y="2916996"/>
              <a:ext cx="9769287" cy="8072130"/>
            </a:xfrm>
            <a:prstGeom prst="rect">
              <a:avLst/>
            </a:prstGeom>
          </p:spPr>
        </p:pic>
        <p:sp>
          <p:nvSpPr>
            <p:cNvPr name="Freeform 10" id="10"/>
            <p:cNvSpPr/>
            <p:nvPr/>
          </p:nvSpPr>
          <p:spPr>
            <a:xfrm flipH="false" flipV="false" rot="0">
              <a:off x="2215566" y="3004612"/>
              <a:ext cx="9804946" cy="7896899"/>
            </a:xfrm>
            <a:custGeom>
              <a:avLst/>
              <a:gdLst/>
              <a:ahLst/>
              <a:cxnLst/>
              <a:rect r="r" b="b" t="t" l="l"/>
              <a:pathLst>
                <a:path h="7896899" w="9804946">
                  <a:moveTo>
                    <a:pt x="0" y="0"/>
                  </a:moveTo>
                  <a:lnTo>
                    <a:pt x="9804945" y="0"/>
                  </a:lnTo>
                  <a:lnTo>
                    <a:pt x="9804945" y="7896899"/>
                  </a:lnTo>
                  <a:lnTo>
                    <a:pt x="0" y="7896899"/>
                  </a:lnTo>
                  <a:lnTo>
                    <a:pt x="0" y="0"/>
                  </a:lnTo>
                  <a:close/>
                </a:path>
              </a:pathLst>
            </a:custGeom>
            <a:blipFill>
              <a:blip r:embed="rId5"/>
              <a:stretch>
                <a:fillRect l="-37697" t="0" r="-32701" b="0"/>
              </a:stretch>
            </a:blipFill>
          </p:spPr>
        </p:sp>
        <p:sp>
          <p:nvSpPr>
            <p:cNvPr name="TextBox 11" id="11"/>
            <p:cNvSpPr txBox="true"/>
            <p:nvPr/>
          </p:nvSpPr>
          <p:spPr>
            <a:xfrm rot="0">
              <a:off x="0" y="-133350"/>
              <a:ext cx="26088862" cy="1646246"/>
            </a:xfrm>
            <a:prstGeom prst="rect">
              <a:avLst/>
            </a:prstGeom>
          </p:spPr>
          <p:txBody>
            <a:bodyPr anchor="t" rtlCol="false" tIns="0" lIns="0" bIns="0" rIns="0">
              <a:spAutoFit/>
            </a:bodyPr>
            <a:lstStyle/>
            <a:p>
              <a:pPr algn="ctr">
                <a:lnSpc>
                  <a:spcPts val="10434"/>
                </a:lnSpc>
              </a:pPr>
              <a:r>
                <a:rPr lang="en-US" sz="7452">
                  <a:solidFill>
                    <a:srgbClr val="000000"/>
                  </a:solidFill>
                  <a:latin typeface="League Spartan"/>
                  <a:ea typeface="League Spartan"/>
                  <a:cs typeface="League Spartan"/>
                  <a:sym typeface="League Spartan"/>
                </a:rPr>
                <a:t>Task Ticker           Focus Clock</a:t>
              </a:r>
            </a:p>
          </p:txBody>
        </p:sp>
      </p:grpSp>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8053" r="0" b="0"/>
          <a:stretch>
            <a:fillRect/>
          </a:stretch>
        </p:blipFill>
        <p:spPr>
          <a:xfrm flipH="false" flipV="false" rot="0">
            <a:off x="193594" y="0"/>
            <a:ext cx="17900813" cy="10287000"/>
          </a:xfrm>
          <a:prstGeom prst="rect">
            <a:avLst/>
          </a:prstGeom>
        </p:spPr>
      </p:pic>
    </p:spTree>
  </p:cSld>
  <p:clrMapOvr>
    <a:masterClrMapping/>
  </p:clrMapOvr>
  <p:transition spd="slow">
    <p:push dir="l"/>
  </p:transition>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2.xml><?xml version="1.0" encoding="utf-8"?>
<p:sld xmlns:p="http://schemas.openxmlformats.org/presentationml/2006/main" xmlns:a="http://schemas.openxmlformats.org/drawingml/2006/main">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0" y="0"/>
            <a:ext cx="12156515" cy="8214211"/>
            <a:chOff x="0" y="0"/>
            <a:chExt cx="16208686" cy="10952282"/>
          </a:xfrm>
        </p:grpSpPr>
        <p:sp>
          <p:nvSpPr>
            <p:cNvPr name="TextBox 3" id="3"/>
            <p:cNvSpPr txBox="true"/>
            <p:nvPr/>
          </p:nvSpPr>
          <p:spPr>
            <a:xfrm rot="-592460">
              <a:off x="361354" y="1748238"/>
              <a:ext cx="15309696" cy="4626159"/>
            </a:xfrm>
            <a:prstGeom prst="rect">
              <a:avLst/>
            </a:prstGeom>
          </p:spPr>
          <p:txBody>
            <a:bodyPr anchor="t" rtlCol="false" tIns="0" lIns="0" bIns="0" rIns="0">
              <a:spAutoFit/>
            </a:bodyPr>
            <a:lstStyle/>
            <a:p>
              <a:pPr algn="ctr">
                <a:lnSpc>
                  <a:spcPts val="25214"/>
                </a:lnSpc>
                <a:spcBef>
                  <a:spcPct val="0"/>
                </a:spcBef>
              </a:pPr>
              <a:r>
                <a:rPr lang="en-US" sz="25214">
                  <a:solidFill>
                    <a:srgbClr val="0C0E19"/>
                  </a:solidFill>
                  <a:latin typeface="Bukhari Script"/>
                  <a:ea typeface="Bukhari Script"/>
                  <a:cs typeface="Bukhari Script"/>
                  <a:sym typeface="Bukhari Script"/>
                </a:rPr>
                <a:t>Thank</a:t>
              </a:r>
            </a:p>
          </p:txBody>
        </p:sp>
        <p:sp>
          <p:nvSpPr>
            <p:cNvPr name="TextBox 4" id="4"/>
            <p:cNvSpPr txBox="true"/>
            <p:nvPr/>
          </p:nvSpPr>
          <p:spPr>
            <a:xfrm rot="-515361">
              <a:off x="2012112" y="5775158"/>
              <a:ext cx="13962181" cy="4158122"/>
            </a:xfrm>
            <a:prstGeom prst="rect">
              <a:avLst/>
            </a:prstGeom>
          </p:spPr>
          <p:txBody>
            <a:bodyPr anchor="t" rtlCol="false" tIns="0" lIns="0" bIns="0" rIns="0">
              <a:spAutoFit/>
            </a:bodyPr>
            <a:lstStyle/>
            <a:p>
              <a:pPr algn="ctr">
                <a:lnSpc>
                  <a:spcPts val="22693"/>
                </a:lnSpc>
                <a:spcBef>
                  <a:spcPct val="0"/>
                </a:spcBef>
              </a:pPr>
              <a:r>
                <a:rPr lang="en-US" sz="22693">
                  <a:solidFill>
                    <a:srgbClr val="000000"/>
                  </a:solidFill>
                  <a:latin typeface="Bukhari Script"/>
                  <a:ea typeface="Bukhari Script"/>
                  <a:cs typeface="Bukhari Script"/>
                  <a:sym typeface="Bukhari Script"/>
                </a:rPr>
                <a:t>you!</a:t>
              </a:r>
            </a:p>
          </p:txBody>
        </p:sp>
      </p:grpSp>
      <p:sp>
        <p:nvSpPr>
          <p:cNvPr name="TextBox 5" id="5"/>
          <p:cNvSpPr txBox="true"/>
          <p:nvPr/>
        </p:nvSpPr>
        <p:spPr>
          <a:xfrm rot="0">
            <a:off x="10573747" y="6647257"/>
            <a:ext cx="6685553" cy="2611043"/>
          </a:xfrm>
          <a:prstGeom prst="rect">
            <a:avLst/>
          </a:prstGeom>
        </p:spPr>
        <p:txBody>
          <a:bodyPr anchor="t" rtlCol="false" tIns="0" lIns="0" bIns="0" rIns="0">
            <a:spAutoFit/>
          </a:bodyPr>
          <a:lstStyle/>
          <a:p>
            <a:pPr algn="ctr">
              <a:lnSpc>
                <a:spcPts val="5088"/>
              </a:lnSpc>
            </a:pPr>
            <a:r>
              <a:rPr lang="en-US" sz="3634">
                <a:solidFill>
                  <a:srgbClr val="000000"/>
                </a:solidFill>
                <a:latin typeface="League Spartan"/>
                <a:ea typeface="League Spartan"/>
                <a:cs typeface="League Spartan"/>
                <a:sym typeface="League Spartan"/>
              </a:rPr>
              <a:t>Efforts by:-</a:t>
            </a:r>
          </a:p>
          <a:p>
            <a:pPr algn="ctr">
              <a:lnSpc>
                <a:spcPts val="3021"/>
              </a:lnSpc>
            </a:pPr>
          </a:p>
          <a:p>
            <a:pPr algn="l" marL="490434" indent="-245217" lvl="1">
              <a:lnSpc>
                <a:spcPts val="3180"/>
              </a:lnSpc>
              <a:buAutoNum type="arabicPeriod" startAt="1"/>
            </a:pPr>
            <a:r>
              <a:rPr lang="en-US" sz="2271">
                <a:solidFill>
                  <a:srgbClr val="000000"/>
                </a:solidFill>
                <a:latin typeface="League Spartan"/>
                <a:ea typeface="League Spartan"/>
                <a:cs typeface="League Spartan"/>
                <a:sym typeface="League Spartan"/>
              </a:rPr>
              <a:t>Arnesh Batra(arnesh23129@iiitd.ac.in)</a:t>
            </a:r>
          </a:p>
          <a:p>
            <a:pPr algn="l" marL="490434" indent="-245217" lvl="1">
              <a:lnSpc>
                <a:spcPts val="3180"/>
              </a:lnSpc>
              <a:buAutoNum type="arabicPeriod" startAt="1"/>
            </a:pPr>
            <a:r>
              <a:rPr lang="en-US" sz="2271">
                <a:solidFill>
                  <a:srgbClr val="000000"/>
                </a:solidFill>
                <a:latin typeface="League Spartan"/>
                <a:ea typeface="League Spartan"/>
                <a:cs typeface="League Spartan"/>
                <a:sym typeface="League Spartan"/>
              </a:rPr>
              <a:t>Anushk Kumar(anushk23115@iiitd.ac.in)</a:t>
            </a:r>
          </a:p>
          <a:p>
            <a:pPr algn="l" marL="490434" indent="-245217" lvl="1">
              <a:lnSpc>
                <a:spcPts val="3180"/>
              </a:lnSpc>
              <a:buAutoNum type="arabicPeriod" startAt="1"/>
            </a:pPr>
            <a:r>
              <a:rPr lang="en-US" sz="2271">
                <a:solidFill>
                  <a:srgbClr val="000000"/>
                </a:solidFill>
                <a:latin typeface="League Spartan"/>
                <a:ea typeface="League Spartan"/>
                <a:cs typeface="League Spartan"/>
                <a:sym typeface="League Spartan"/>
              </a:rPr>
              <a:t>Govind Kumar(govind23224@iiitd.ac.in)</a:t>
            </a:r>
          </a:p>
          <a:p>
            <a:pPr algn="l" marL="490434" indent="-245217" lvl="1">
              <a:lnSpc>
                <a:spcPts val="3180"/>
              </a:lnSpc>
              <a:spcBef>
                <a:spcPct val="0"/>
              </a:spcBef>
              <a:buAutoNum type="arabicPeriod" startAt="1"/>
            </a:pPr>
            <a:r>
              <a:rPr lang="en-US" sz="2271">
                <a:solidFill>
                  <a:srgbClr val="000000"/>
                </a:solidFill>
                <a:latin typeface="League Spartan"/>
                <a:ea typeface="League Spartan"/>
                <a:cs typeface="League Spartan"/>
                <a:sym typeface="League Spartan"/>
              </a:rPr>
              <a:t>Krish Marwah(krish23288@iiitd.ac.in)</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358472" y="3655130"/>
            <a:ext cx="9422143" cy="6556880"/>
          </a:xfrm>
          <a:prstGeom prst="rect">
            <a:avLst/>
          </a:prstGeom>
        </p:spPr>
        <p:txBody>
          <a:bodyPr anchor="t" rtlCol="false" tIns="0" lIns="0" bIns="0" rIns="0">
            <a:spAutoFit/>
          </a:bodyPr>
          <a:lstStyle/>
          <a:p>
            <a:pPr algn="l">
              <a:lnSpc>
                <a:spcPts val="4004"/>
              </a:lnSpc>
            </a:pPr>
            <a:r>
              <a:rPr lang="en-US" sz="2502" spc="50">
                <a:solidFill>
                  <a:srgbClr val="000000"/>
                </a:solidFill>
                <a:latin typeface="PT Sans Bold"/>
                <a:ea typeface="PT Sans Bold"/>
                <a:cs typeface="PT Sans Bold"/>
                <a:sym typeface="PT Sans Bold"/>
              </a:rPr>
              <a:t>Neurodiverse students, including those with autism, ADHD, and dyslexia, often struggle in traditional educational settings due to a lack of personalized support. Standardized teaching methods can lead to disengagement and hinder academic success, exacerbating educational inequities.</a:t>
            </a:r>
          </a:p>
          <a:p>
            <a:pPr algn="l">
              <a:lnSpc>
                <a:spcPts val="4004"/>
              </a:lnSpc>
            </a:pPr>
          </a:p>
          <a:p>
            <a:pPr algn="l">
              <a:lnSpc>
                <a:spcPts val="4004"/>
              </a:lnSpc>
            </a:pPr>
            <a:r>
              <a:rPr lang="en-US" sz="2502" spc="50">
                <a:solidFill>
                  <a:srgbClr val="000000"/>
                </a:solidFill>
                <a:latin typeface="PT Sans"/>
                <a:ea typeface="PT Sans"/>
                <a:cs typeface="PT Sans"/>
                <a:sym typeface="PT Sans"/>
              </a:rPr>
              <a:t>                                    </a:t>
            </a:r>
            <a:r>
              <a:rPr lang="en-US" sz="2502" spc="50">
                <a:solidFill>
                  <a:srgbClr val="000000"/>
                </a:solidFill>
                <a:latin typeface="PT Sans Bold"/>
                <a:ea typeface="PT Sans Bold"/>
                <a:cs typeface="PT Sans Bold"/>
                <a:sym typeface="PT Sans Bold"/>
              </a:rPr>
              <a:t>To address this, there is a need for an AI-driven adaptive learning platform that tailors educational content to the unique needs of each neurodiverse student. By providing personalized lessons and real-time feedback, this platform aims to enhance academic outcomes, improve engagement, and support the overall well-being of neurodiverse learners.</a:t>
            </a:r>
          </a:p>
          <a:p>
            <a:pPr algn="l">
              <a:lnSpc>
                <a:spcPts val="4164"/>
              </a:lnSpc>
            </a:pPr>
          </a:p>
        </p:txBody>
      </p:sp>
      <p:sp>
        <p:nvSpPr>
          <p:cNvPr name="Freeform 3" id="3"/>
          <p:cNvSpPr/>
          <p:nvPr/>
        </p:nvSpPr>
        <p:spPr>
          <a:xfrm flipH="false" flipV="false" rot="0">
            <a:off x="10270621" y="314225"/>
            <a:ext cx="7406700" cy="4455623"/>
          </a:xfrm>
          <a:custGeom>
            <a:avLst/>
            <a:gdLst/>
            <a:ahLst/>
            <a:cxnLst/>
            <a:rect r="r" b="b" t="t" l="l"/>
            <a:pathLst>
              <a:path h="4455623" w="7406700">
                <a:moveTo>
                  <a:pt x="0" y="0"/>
                </a:moveTo>
                <a:lnTo>
                  <a:pt x="7406700" y="0"/>
                </a:lnTo>
                <a:lnTo>
                  <a:pt x="7406700" y="4455623"/>
                </a:lnTo>
                <a:lnTo>
                  <a:pt x="0" y="4455623"/>
                </a:lnTo>
                <a:lnTo>
                  <a:pt x="0" y="0"/>
                </a:lnTo>
                <a:close/>
              </a:path>
            </a:pathLst>
          </a:custGeom>
          <a:blipFill>
            <a:blip r:embed="rId2"/>
            <a:stretch>
              <a:fillRect l="-2831" t="0" r="0" b="0"/>
            </a:stretch>
          </a:blipFill>
        </p:spPr>
      </p:sp>
      <p:sp>
        <p:nvSpPr>
          <p:cNvPr name="Freeform 4" id="4"/>
          <p:cNvSpPr/>
          <p:nvPr/>
        </p:nvSpPr>
        <p:spPr>
          <a:xfrm flipH="false" flipV="false" rot="0">
            <a:off x="10155645" y="5357755"/>
            <a:ext cx="8586541" cy="5002251"/>
          </a:xfrm>
          <a:custGeom>
            <a:avLst/>
            <a:gdLst/>
            <a:ahLst/>
            <a:cxnLst/>
            <a:rect r="r" b="b" t="t" l="l"/>
            <a:pathLst>
              <a:path h="5002251" w="8586541">
                <a:moveTo>
                  <a:pt x="0" y="0"/>
                </a:moveTo>
                <a:lnTo>
                  <a:pt x="8586541" y="0"/>
                </a:lnTo>
                <a:lnTo>
                  <a:pt x="8586541" y="5002251"/>
                </a:lnTo>
                <a:lnTo>
                  <a:pt x="0" y="5002251"/>
                </a:lnTo>
                <a:lnTo>
                  <a:pt x="0" y="0"/>
                </a:lnTo>
                <a:close/>
              </a:path>
            </a:pathLst>
          </a:custGeom>
          <a:blipFill>
            <a:blip r:embed="rId3">
              <a:alphaModFix amt="70000"/>
            </a:blip>
            <a:stretch>
              <a:fillRect l="0" t="0" r="0" b="0"/>
            </a:stretch>
          </a:blipFill>
        </p:spPr>
      </p:sp>
      <p:sp>
        <p:nvSpPr>
          <p:cNvPr name="TextBox 5" id="5"/>
          <p:cNvSpPr txBox="true"/>
          <p:nvPr/>
        </p:nvSpPr>
        <p:spPr>
          <a:xfrm rot="0">
            <a:off x="358472" y="915912"/>
            <a:ext cx="9625689" cy="2813033"/>
          </a:xfrm>
          <a:prstGeom prst="rect">
            <a:avLst/>
          </a:prstGeom>
        </p:spPr>
        <p:txBody>
          <a:bodyPr anchor="t" rtlCol="false" tIns="0" lIns="0" bIns="0" rIns="0">
            <a:spAutoFit/>
          </a:bodyPr>
          <a:lstStyle/>
          <a:p>
            <a:pPr algn="l">
              <a:lnSpc>
                <a:spcPts val="10998"/>
              </a:lnSpc>
            </a:pPr>
            <a:r>
              <a:rPr lang="en-US" sz="9998" spc="499">
                <a:solidFill>
                  <a:srgbClr val="000000"/>
                </a:solidFill>
                <a:latin typeface="League Spartan"/>
                <a:ea typeface="League Spartan"/>
                <a:cs typeface="League Spartan"/>
                <a:sym typeface="League Spartan"/>
              </a:rPr>
              <a:t>PROBLEM STATEMENT </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705337" y="2340329"/>
            <a:ext cx="5294659" cy="52946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ysDot"/>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12814" y="2447809"/>
            <a:ext cx="5294659" cy="5079697"/>
            <a:chOff x="0" y="0"/>
            <a:chExt cx="812800" cy="779801"/>
          </a:xfrm>
        </p:grpSpPr>
        <p:sp>
          <p:nvSpPr>
            <p:cNvPr name="Freeform 6" id="6"/>
            <p:cNvSpPr/>
            <p:nvPr/>
          </p:nvSpPr>
          <p:spPr>
            <a:xfrm flipH="false" flipV="false" rot="0">
              <a:off x="0" y="0"/>
              <a:ext cx="812800" cy="779801"/>
            </a:xfrm>
            <a:custGeom>
              <a:avLst/>
              <a:gdLst/>
              <a:ahLst/>
              <a:cxnLst/>
              <a:rect r="r" b="b" t="t" l="l"/>
              <a:pathLst>
                <a:path h="779801" w="812800">
                  <a:moveTo>
                    <a:pt x="406400" y="0"/>
                  </a:moveTo>
                  <a:cubicBezTo>
                    <a:pt x="181951" y="0"/>
                    <a:pt x="0" y="174564"/>
                    <a:pt x="0" y="389900"/>
                  </a:cubicBezTo>
                  <a:cubicBezTo>
                    <a:pt x="0" y="605236"/>
                    <a:pt x="181951" y="779801"/>
                    <a:pt x="406400" y="779801"/>
                  </a:cubicBezTo>
                  <a:cubicBezTo>
                    <a:pt x="630849" y="779801"/>
                    <a:pt x="812800" y="605236"/>
                    <a:pt x="812800" y="389900"/>
                  </a:cubicBezTo>
                  <a:cubicBezTo>
                    <a:pt x="812800" y="174564"/>
                    <a:pt x="630849" y="0"/>
                    <a:pt x="406400" y="0"/>
                  </a:cubicBezTo>
                  <a:close/>
                </a:path>
              </a:pathLst>
            </a:custGeom>
            <a:solidFill>
              <a:srgbClr val="5DA06B"/>
            </a:solidFill>
            <a:ln cap="sq">
              <a:noFill/>
              <a:prstDash val="sysDot"/>
              <a:miter/>
            </a:ln>
          </p:spPr>
        </p:sp>
        <p:sp>
          <p:nvSpPr>
            <p:cNvPr name="TextBox 7" id="7"/>
            <p:cNvSpPr txBox="true"/>
            <p:nvPr/>
          </p:nvSpPr>
          <p:spPr>
            <a:xfrm>
              <a:off x="76200" y="35006"/>
              <a:ext cx="660400" cy="67168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940516" y="3933232"/>
            <a:ext cx="1744595" cy="2108851"/>
          </a:xfrm>
          <a:custGeom>
            <a:avLst/>
            <a:gdLst/>
            <a:ahLst/>
            <a:cxnLst/>
            <a:rect r="r" b="b" t="t" l="l"/>
            <a:pathLst>
              <a:path h="2108851" w="1744595">
                <a:moveTo>
                  <a:pt x="0" y="0"/>
                </a:moveTo>
                <a:lnTo>
                  <a:pt x="1744595" y="0"/>
                </a:lnTo>
                <a:lnTo>
                  <a:pt x="1744595" y="2108852"/>
                </a:lnTo>
                <a:lnTo>
                  <a:pt x="0" y="2108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030396" y="6295176"/>
            <a:ext cx="1056724" cy="1232331"/>
          </a:xfrm>
          <a:custGeom>
            <a:avLst/>
            <a:gdLst/>
            <a:ahLst/>
            <a:cxnLst/>
            <a:rect r="r" b="b" t="t" l="l"/>
            <a:pathLst>
              <a:path h="1232331" w="1056724">
                <a:moveTo>
                  <a:pt x="0" y="0"/>
                </a:moveTo>
                <a:lnTo>
                  <a:pt x="1056724" y="0"/>
                </a:lnTo>
                <a:lnTo>
                  <a:pt x="1056724" y="1232331"/>
                </a:lnTo>
                <a:lnTo>
                  <a:pt x="0" y="1232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315444" y="7049441"/>
            <a:ext cx="1037222" cy="956130"/>
          </a:xfrm>
          <a:custGeom>
            <a:avLst/>
            <a:gdLst/>
            <a:ahLst/>
            <a:cxnLst/>
            <a:rect r="r" b="b" t="t" l="l"/>
            <a:pathLst>
              <a:path h="956130" w="1037222">
                <a:moveTo>
                  <a:pt x="0" y="0"/>
                </a:moveTo>
                <a:lnTo>
                  <a:pt x="1037222" y="0"/>
                </a:lnTo>
                <a:lnTo>
                  <a:pt x="1037222" y="956131"/>
                </a:lnTo>
                <a:lnTo>
                  <a:pt x="0" y="9561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8645241" y="900027"/>
            <a:ext cx="2764166" cy="27641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TextBox 13" id="13"/>
          <p:cNvSpPr txBox="true"/>
          <p:nvPr/>
        </p:nvSpPr>
        <p:spPr>
          <a:xfrm rot="0">
            <a:off x="474321" y="4343389"/>
            <a:ext cx="11469410" cy="5316855"/>
          </a:xfrm>
          <a:prstGeom prst="rect">
            <a:avLst/>
          </a:prstGeom>
        </p:spPr>
        <p:txBody>
          <a:bodyPr anchor="t" rtlCol="false" tIns="0" lIns="0" bIns="0" rIns="0">
            <a:spAutoFit/>
          </a:bodyPr>
          <a:lstStyle/>
          <a:p>
            <a:pPr algn="l" marL="518162" indent="-259081" lvl="1">
              <a:lnSpc>
                <a:spcPts val="3840"/>
              </a:lnSpc>
              <a:buFont typeface="Arial"/>
              <a:buChar char="•"/>
            </a:pPr>
            <a:r>
              <a:rPr lang="en-US" sz="2400" spc="48">
                <a:solidFill>
                  <a:srgbClr val="000000"/>
                </a:solidFill>
                <a:latin typeface="PT Sans Bold"/>
                <a:ea typeface="PT Sans Bold"/>
                <a:cs typeface="PT Sans Bold"/>
                <a:sym typeface="PT Sans Bold"/>
              </a:rPr>
              <a:t>Attention monitoring system to prevent distraction of students while studying online especially ADHD Students. </a:t>
            </a:r>
          </a:p>
          <a:p>
            <a:pPr algn="l" marL="518162" indent="-259081" lvl="1">
              <a:lnSpc>
                <a:spcPts val="3840"/>
              </a:lnSpc>
              <a:buFont typeface="Arial"/>
              <a:buChar char="•"/>
            </a:pPr>
            <a:r>
              <a:rPr lang="en-US" sz="2400" spc="48">
                <a:solidFill>
                  <a:srgbClr val="000000"/>
                </a:solidFill>
                <a:latin typeface="PT Sans Bold"/>
                <a:ea typeface="PT Sans Bold"/>
                <a:cs typeface="PT Sans Bold"/>
                <a:sym typeface="PT Sans Bold"/>
              </a:rPr>
              <a:t>A chatbot which uses a LLM which uses a RAG based approach to answer questions and help students who have neurodiverse conditions study better.</a:t>
            </a:r>
          </a:p>
          <a:p>
            <a:pPr algn="l" marL="518162" indent="-259081" lvl="1">
              <a:lnSpc>
                <a:spcPts val="3840"/>
              </a:lnSpc>
              <a:buFont typeface="Arial"/>
              <a:buChar char="•"/>
            </a:pPr>
            <a:r>
              <a:rPr lang="en-US" sz="2400" spc="48">
                <a:solidFill>
                  <a:srgbClr val="000000"/>
                </a:solidFill>
                <a:latin typeface="PT Sans Bold"/>
                <a:ea typeface="PT Sans Bold"/>
                <a:cs typeface="PT Sans Bold"/>
                <a:sym typeface="PT Sans Bold"/>
              </a:rPr>
              <a:t>We also propose a LLM based chatbot which helps students in social interaction, acting like there own classmates.</a:t>
            </a:r>
          </a:p>
          <a:p>
            <a:pPr algn="l" marL="518162" indent="-259081" lvl="1">
              <a:lnSpc>
                <a:spcPts val="3840"/>
              </a:lnSpc>
              <a:buFont typeface="Arial"/>
              <a:buChar char="•"/>
            </a:pPr>
            <a:r>
              <a:rPr lang="en-US" sz="2400" spc="48">
                <a:solidFill>
                  <a:srgbClr val="000000"/>
                </a:solidFill>
                <a:latin typeface="PT Sans Bold"/>
                <a:ea typeface="PT Sans Bold"/>
                <a:cs typeface="PT Sans Bold"/>
                <a:sym typeface="PT Sans Bold"/>
              </a:rPr>
              <a:t>We have a pomodoro Timer which helps students use their custom audio track for more relaxing sounds according to the user's needs, and do focused work. </a:t>
            </a:r>
          </a:p>
          <a:p>
            <a:pPr algn="l" marL="518162" indent="-259081" lvl="1">
              <a:lnSpc>
                <a:spcPts val="3840"/>
              </a:lnSpc>
              <a:buFont typeface="Arial"/>
              <a:buChar char="•"/>
            </a:pPr>
            <a:r>
              <a:rPr lang="en-US" sz="2400" spc="48">
                <a:solidFill>
                  <a:srgbClr val="000000"/>
                </a:solidFill>
                <a:latin typeface="PT Sans Bold"/>
                <a:ea typeface="PT Sans Bold"/>
                <a:cs typeface="PT Sans Bold"/>
                <a:sym typeface="PT Sans Bold"/>
              </a:rPr>
              <a:t>Another one of our features include a TO-DO list which enables user to Create a to-do list. enhance this</a:t>
            </a:r>
          </a:p>
          <a:p>
            <a:pPr algn="l">
              <a:lnSpc>
                <a:spcPts val="3840"/>
              </a:lnSpc>
            </a:pPr>
          </a:p>
        </p:txBody>
      </p:sp>
      <p:sp>
        <p:nvSpPr>
          <p:cNvPr name="TextBox 14" id="14"/>
          <p:cNvSpPr txBox="true"/>
          <p:nvPr/>
        </p:nvSpPr>
        <p:spPr>
          <a:xfrm rot="0">
            <a:off x="474321" y="1175759"/>
            <a:ext cx="8026785" cy="2774417"/>
          </a:xfrm>
          <a:prstGeom prst="rect">
            <a:avLst/>
          </a:prstGeom>
        </p:spPr>
        <p:txBody>
          <a:bodyPr anchor="t" rtlCol="false" tIns="0" lIns="0" bIns="0" rIns="0">
            <a:spAutoFit/>
          </a:bodyPr>
          <a:lstStyle/>
          <a:p>
            <a:pPr algn="l">
              <a:lnSpc>
                <a:spcPts val="10852"/>
              </a:lnSpc>
            </a:pPr>
            <a:r>
              <a:rPr lang="en-US" sz="9865" spc="493">
                <a:solidFill>
                  <a:srgbClr val="000000"/>
                </a:solidFill>
                <a:latin typeface="League Spartan"/>
                <a:ea typeface="League Spartan"/>
                <a:cs typeface="League Spartan"/>
                <a:sym typeface="League Spartan"/>
              </a:rPr>
              <a:t>PROPOSED SOLUTION</a:t>
            </a:r>
          </a:p>
        </p:txBody>
      </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705337" y="2340329"/>
            <a:ext cx="5294659" cy="52946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ysDot"/>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12814" y="2447809"/>
            <a:ext cx="5294659" cy="5079697"/>
            <a:chOff x="0" y="0"/>
            <a:chExt cx="812800" cy="779801"/>
          </a:xfrm>
        </p:grpSpPr>
        <p:sp>
          <p:nvSpPr>
            <p:cNvPr name="Freeform 6" id="6"/>
            <p:cNvSpPr/>
            <p:nvPr/>
          </p:nvSpPr>
          <p:spPr>
            <a:xfrm flipH="false" flipV="false" rot="0">
              <a:off x="0" y="0"/>
              <a:ext cx="812800" cy="779801"/>
            </a:xfrm>
            <a:custGeom>
              <a:avLst/>
              <a:gdLst/>
              <a:ahLst/>
              <a:cxnLst/>
              <a:rect r="r" b="b" t="t" l="l"/>
              <a:pathLst>
                <a:path h="779801" w="812800">
                  <a:moveTo>
                    <a:pt x="406400" y="0"/>
                  </a:moveTo>
                  <a:cubicBezTo>
                    <a:pt x="181951" y="0"/>
                    <a:pt x="0" y="174564"/>
                    <a:pt x="0" y="389900"/>
                  </a:cubicBezTo>
                  <a:cubicBezTo>
                    <a:pt x="0" y="605236"/>
                    <a:pt x="181951" y="779801"/>
                    <a:pt x="406400" y="779801"/>
                  </a:cubicBezTo>
                  <a:cubicBezTo>
                    <a:pt x="630849" y="779801"/>
                    <a:pt x="812800" y="605236"/>
                    <a:pt x="812800" y="389900"/>
                  </a:cubicBezTo>
                  <a:cubicBezTo>
                    <a:pt x="812800" y="174564"/>
                    <a:pt x="630849" y="0"/>
                    <a:pt x="406400" y="0"/>
                  </a:cubicBezTo>
                  <a:close/>
                </a:path>
              </a:pathLst>
            </a:custGeom>
            <a:solidFill>
              <a:srgbClr val="5DA06B"/>
            </a:solidFill>
            <a:ln cap="sq">
              <a:noFill/>
              <a:prstDash val="sysDot"/>
              <a:miter/>
            </a:ln>
          </p:spPr>
        </p:sp>
        <p:sp>
          <p:nvSpPr>
            <p:cNvPr name="TextBox 7" id="7"/>
            <p:cNvSpPr txBox="true"/>
            <p:nvPr/>
          </p:nvSpPr>
          <p:spPr>
            <a:xfrm>
              <a:off x="76200" y="35006"/>
              <a:ext cx="660400" cy="67168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055384" y="2447809"/>
            <a:ext cx="1092021" cy="1320025"/>
          </a:xfrm>
          <a:custGeom>
            <a:avLst/>
            <a:gdLst/>
            <a:ahLst/>
            <a:cxnLst/>
            <a:rect r="r" b="b" t="t" l="l"/>
            <a:pathLst>
              <a:path h="1320025" w="1092021">
                <a:moveTo>
                  <a:pt x="0" y="0"/>
                </a:moveTo>
                <a:lnTo>
                  <a:pt x="1092021" y="0"/>
                </a:lnTo>
                <a:lnTo>
                  <a:pt x="1092021" y="1320026"/>
                </a:lnTo>
                <a:lnTo>
                  <a:pt x="0" y="1320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057639" y="4231045"/>
            <a:ext cx="1694959" cy="1976629"/>
          </a:xfrm>
          <a:custGeom>
            <a:avLst/>
            <a:gdLst/>
            <a:ahLst/>
            <a:cxnLst/>
            <a:rect r="r" b="b" t="t" l="l"/>
            <a:pathLst>
              <a:path h="1976629" w="1694959">
                <a:moveTo>
                  <a:pt x="0" y="0"/>
                </a:moveTo>
                <a:lnTo>
                  <a:pt x="1694960" y="0"/>
                </a:lnTo>
                <a:lnTo>
                  <a:pt x="1694960" y="1976629"/>
                </a:lnTo>
                <a:lnTo>
                  <a:pt x="0" y="19766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11006" y="4540639"/>
            <a:ext cx="4716408" cy="1064673"/>
            <a:chOff x="0" y="0"/>
            <a:chExt cx="1186200" cy="267770"/>
          </a:xfrm>
        </p:grpSpPr>
        <p:sp>
          <p:nvSpPr>
            <p:cNvPr name="Freeform 11" id="11"/>
            <p:cNvSpPr/>
            <p:nvPr/>
          </p:nvSpPr>
          <p:spPr>
            <a:xfrm flipH="false" flipV="false" rot="0">
              <a:off x="0" y="0"/>
              <a:ext cx="1186200" cy="267770"/>
            </a:xfrm>
            <a:custGeom>
              <a:avLst/>
              <a:gdLst/>
              <a:ahLst/>
              <a:cxnLst/>
              <a:rect r="r" b="b" t="t" l="l"/>
              <a:pathLst>
                <a:path h="267770" w="1186200">
                  <a:moveTo>
                    <a:pt x="83716" y="0"/>
                  </a:moveTo>
                  <a:lnTo>
                    <a:pt x="1102484" y="0"/>
                  </a:lnTo>
                  <a:cubicBezTo>
                    <a:pt x="1148719" y="0"/>
                    <a:pt x="1186200" y="37481"/>
                    <a:pt x="1186200" y="83716"/>
                  </a:cubicBezTo>
                  <a:lnTo>
                    <a:pt x="1186200" y="184055"/>
                  </a:lnTo>
                  <a:cubicBezTo>
                    <a:pt x="1186200" y="206257"/>
                    <a:pt x="1177380" y="227551"/>
                    <a:pt x="1161680" y="243251"/>
                  </a:cubicBezTo>
                  <a:cubicBezTo>
                    <a:pt x="1145980" y="258950"/>
                    <a:pt x="1124687" y="267770"/>
                    <a:pt x="1102484" y="267770"/>
                  </a:cubicBezTo>
                  <a:lnTo>
                    <a:pt x="83716" y="267770"/>
                  </a:lnTo>
                  <a:cubicBezTo>
                    <a:pt x="61513" y="267770"/>
                    <a:pt x="40220" y="258950"/>
                    <a:pt x="24520" y="243251"/>
                  </a:cubicBezTo>
                  <a:cubicBezTo>
                    <a:pt x="8820" y="227551"/>
                    <a:pt x="0" y="206257"/>
                    <a:pt x="0" y="184055"/>
                  </a:cubicBezTo>
                  <a:lnTo>
                    <a:pt x="0" y="83716"/>
                  </a:lnTo>
                  <a:cubicBezTo>
                    <a:pt x="0" y="61513"/>
                    <a:pt x="8820" y="40220"/>
                    <a:pt x="24520" y="24520"/>
                  </a:cubicBezTo>
                  <a:cubicBezTo>
                    <a:pt x="40220" y="8820"/>
                    <a:pt x="61513" y="0"/>
                    <a:pt x="83716" y="0"/>
                  </a:cubicBezTo>
                  <a:close/>
                </a:path>
              </a:pathLst>
            </a:custGeom>
            <a:solidFill>
              <a:srgbClr val="FFFFFF"/>
            </a:solidFill>
          </p:spPr>
        </p:sp>
        <p:sp>
          <p:nvSpPr>
            <p:cNvPr name="TextBox 12" id="12"/>
            <p:cNvSpPr txBox="true"/>
            <p:nvPr/>
          </p:nvSpPr>
          <p:spPr>
            <a:xfrm>
              <a:off x="0" y="-38100"/>
              <a:ext cx="1186200" cy="305870"/>
            </a:xfrm>
            <a:prstGeom prst="rect">
              <a:avLst/>
            </a:prstGeom>
          </p:spPr>
          <p:txBody>
            <a:bodyPr anchor="ctr" rtlCol="false" tIns="50800" lIns="50800" bIns="50800" rIns="50800"/>
            <a:lstStyle/>
            <a:p>
              <a:pPr algn="ctr">
                <a:lnSpc>
                  <a:spcPts val="2659"/>
                </a:lnSpc>
              </a:pPr>
              <a:r>
                <a:rPr lang="en-US" sz="1899">
                  <a:solidFill>
                    <a:srgbClr val="000000"/>
                  </a:solidFill>
                  <a:latin typeface="Canva Sans Bold"/>
                  <a:ea typeface="Canva Sans Bold"/>
                  <a:cs typeface="Canva Sans Bold"/>
                  <a:sym typeface="Canva Sans Bold"/>
                </a:rPr>
                <a:t>Reduces Distraction</a:t>
              </a:r>
            </a:p>
          </p:txBody>
        </p:sp>
      </p:grpSp>
      <p:sp>
        <p:nvSpPr>
          <p:cNvPr name="TextBox 13" id="13"/>
          <p:cNvSpPr txBox="true"/>
          <p:nvPr/>
        </p:nvSpPr>
        <p:spPr>
          <a:xfrm rot="0">
            <a:off x="361603" y="1104900"/>
            <a:ext cx="15073912" cy="2274143"/>
          </a:xfrm>
          <a:prstGeom prst="rect">
            <a:avLst/>
          </a:prstGeom>
        </p:spPr>
        <p:txBody>
          <a:bodyPr anchor="t" rtlCol="false" tIns="0" lIns="0" bIns="0" rIns="0">
            <a:spAutoFit/>
          </a:bodyPr>
          <a:lstStyle/>
          <a:p>
            <a:pPr algn="l">
              <a:lnSpc>
                <a:spcPts val="8873"/>
              </a:lnSpc>
            </a:pPr>
            <a:r>
              <a:rPr lang="en-US" sz="8066" spc="403">
                <a:solidFill>
                  <a:srgbClr val="000000"/>
                </a:solidFill>
                <a:latin typeface="League Spartan"/>
                <a:ea typeface="League Spartan"/>
                <a:cs typeface="League Spartan"/>
                <a:sym typeface="League Spartan"/>
              </a:rPr>
              <a:t>REQUIREMENTS AND SCOPE OF THE PLATFORM</a:t>
            </a:r>
          </a:p>
        </p:txBody>
      </p:sp>
      <p:grpSp>
        <p:nvGrpSpPr>
          <p:cNvPr name="Group 14" id="14"/>
          <p:cNvGrpSpPr/>
          <p:nvPr/>
        </p:nvGrpSpPr>
        <p:grpSpPr>
          <a:xfrm rot="0">
            <a:off x="5894498" y="4540639"/>
            <a:ext cx="3495956" cy="1064673"/>
            <a:chOff x="0" y="0"/>
            <a:chExt cx="879250" cy="267770"/>
          </a:xfrm>
        </p:grpSpPr>
        <p:sp>
          <p:nvSpPr>
            <p:cNvPr name="Freeform 15" id="15"/>
            <p:cNvSpPr/>
            <p:nvPr/>
          </p:nvSpPr>
          <p:spPr>
            <a:xfrm flipH="false" flipV="false" rot="0">
              <a:off x="0" y="0"/>
              <a:ext cx="879250" cy="267770"/>
            </a:xfrm>
            <a:custGeom>
              <a:avLst/>
              <a:gdLst/>
              <a:ahLst/>
              <a:cxnLst/>
              <a:rect r="r" b="b" t="t" l="l"/>
              <a:pathLst>
                <a:path h="267770" w="879250">
                  <a:moveTo>
                    <a:pt x="112941" y="0"/>
                  </a:moveTo>
                  <a:lnTo>
                    <a:pt x="766309" y="0"/>
                  </a:lnTo>
                  <a:cubicBezTo>
                    <a:pt x="828684" y="0"/>
                    <a:pt x="879250" y="50566"/>
                    <a:pt x="879250" y="112941"/>
                  </a:cubicBezTo>
                  <a:lnTo>
                    <a:pt x="879250" y="154829"/>
                  </a:lnTo>
                  <a:cubicBezTo>
                    <a:pt x="879250" y="217205"/>
                    <a:pt x="828684" y="267770"/>
                    <a:pt x="766309" y="267770"/>
                  </a:cubicBezTo>
                  <a:lnTo>
                    <a:pt x="112941" y="267770"/>
                  </a:lnTo>
                  <a:cubicBezTo>
                    <a:pt x="50566" y="267770"/>
                    <a:pt x="0" y="217205"/>
                    <a:pt x="0" y="154829"/>
                  </a:cubicBezTo>
                  <a:lnTo>
                    <a:pt x="0" y="112941"/>
                  </a:lnTo>
                  <a:cubicBezTo>
                    <a:pt x="0" y="50566"/>
                    <a:pt x="50566" y="0"/>
                    <a:pt x="112941" y="0"/>
                  </a:cubicBezTo>
                  <a:close/>
                </a:path>
              </a:pathLst>
            </a:custGeom>
            <a:solidFill>
              <a:srgbClr val="FFFFFF"/>
            </a:solidFill>
          </p:spPr>
        </p:sp>
        <p:sp>
          <p:nvSpPr>
            <p:cNvPr name="TextBox 16" id="16"/>
            <p:cNvSpPr txBox="true"/>
            <p:nvPr/>
          </p:nvSpPr>
          <p:spPr>
            <a:xfrm>
              <a:off x="0" y="-38100"/>
              <a:ext cx="879250" cy="305870"/>
            </a:xfrm>
            <a:prstGeom prst="rect">
              <a:avLst/>
            </a:prstGeom>
          </p:spPr>
          <p:txBody>
            <a:bodyPr anchor="ctr" rtlCol="false" tIns="127000" lIns="127000" bIns="127000" rIns="127000"/>
            <a:lstStyle/>
            <a:p>
              <a:pPr algn="ctr">
                <a:lnSpc>
                  <a:spcPts val="2659"/>
                </a:lnSpc>
              </a:pPr>
              <a:r>
                <a:rPr lang="en-US" sz="1899">
                  <a:solidFill>
                    <a:srgbClr val="000000"/>
                  </a:solidFill>
                  <a:latin typeface="Canva Sans Bold"/>
                  <a:ea typeface="Canva Sans Bold"/>
                  <a:cs typeface="Canva Sans Bold"/>
                  <a:sym typeface="Canva Sans Bold"/>
                </a:rPr>
                <a:t>Customised Focus Timer</a:t>
              </a:r>
            </a:p>
          </p:txBody>
        </p:sp>
      </p:grpSp>
      <p:grpSp>
        <p:nvGrpSpPr>
          <p:cNvPr name="Group 17" id="17"/>
          <p:cNvGrpSpPr/>
          <p:nvPr/>
        </p:nvGrpSpPr>
        <p:grpSpPr>
          <a:xfrm rot="0">
            <a:off x="511006" y="6303529"/>
            <a:ext cx="3606381" cy="1064673"/>
            <a:chOff x="0" y="0"/>
            <a:chExt cx="907022" cy="267770"/>
          </a:xfrm>
        </p:grpSpPr>
        <p:sp>
          <p:nvSpPr>
            <p:cNvPr name="Freeform 18" id="18"/>
            <p:cNvSpPr/>
            <p:nvPr/>
          </p:nvSpPr>
          <p:spPr>
            <a:xfrm flipH="false" flipV="false" rot="0">
              <a:off x="0" y="0"/>
              <a:ext cx="907022" cy="267770"/>
            </a:xfrm>
            <a:custGeom>
              <a:avLst/>
              <a:gdLst/>
              <a:ahLst/>
              <a:cxnLst/>
              <a:rect r="r" b="b" t="t" l="l"/>
              <a:pathLst>
                <a:path h="267770" w="907022">
                  <a:moveTo>
                    <a:pt x="109483" y="0"/>
                  </a:moveTo>
                  <a:lnTo>
                    <a:pt x="797539" y="0"/>
                  </a:lnTo>
                  <a:cubicBezTo>
                    <a:pt x="858005" y="0"/>
                    <a:pt x="907022" y="49017"/>
                    <a:pt x="907022" y="109483"/>
                  </a:cubicBezTo>
                  <a:lnTo>
                    <a:pt x="907022" y="158287"/>
                  </a:lnTo>
                  <a:cubicBezTo>
                    <a:pt x="907022" y="218753"/>
                    <a:pt x="858005" y="267770"/>
                    <a:pt x="797539" y="267770"/>
                  </a:cubicBezTo>
                  <a:lnTo>
                    <a:pt x="109483" y="267770"/>
                  </a:lnTo>
                  <a:cubicBezTo>
                    <a:pt x="49017" y="267770"/>
                    <a:pt x="0" y="218753"/>
                    <a:pt x="0" y="158287"/>
                  </a:cubicBezTo>
                  <a:lnTo>
                    <a:pt x="0" y="109483"/>
                  </a:lnTo>
                  <a:cubicBezTo>
                    <a:pt x="0" y="49017"/>
                    <a:pt x="49017" y="0"/>
                    <a:pt x="109483" y="0"/>
                  </a:cubicBezTo>
                  <a:close/>
                </a:path>
              </a:pathLst>
            </a:custGeom>
            <a:solidFill>
              <a:srgbClr val="FFFFFF"/>
            </a:solidFill>
          </p:spPr>
        </p:sp>
        <p:sp>
          <p:nvSpPr>
            <p:cNvPr name="TextBox 19" id="19"/>
            <p:cNvSpPr txBox="true"/>
            <p:nvPr/>
          </p:nvSpPr>
          <p:spPr>
            <a:xfrm>
              <a:off x="0" y="-38100"/>
              <a:ext cx="907022" cy="305870"/>
            </a:xfrm>
            <a:prstGeom prst="rect">
              <a:avLst/>
            </a:prstGeom>
          </p:spPr>
          <p:txBody>
            <a:bodyPr anchor="ctr" rtlCol="false" tIns="139700" lIns="139700" bIns="139700" rIns="139700"/>
            <a:lstStyle/>
            <a:p>
              <a:pPr algn="ctr">
                <a:lnSpc>
                  <a:spcPts val="2659"/>
                </a:lnSpc>
              </a:pPr>
              <a:r>
                <a:rPr lang="en-US" sz="1899">
                  <a:solidFill>
                    <a:srgbClr val="000000"/>
                  </a:solidFill>
                  <a:latin typeface="Canva Sans Bold"/>
                  <a:ea typeface="Canva Sans Bold"/>
                  <a:cs typeface="Canva Sans Bold"/>
                  <a:sym typeface="Canva Sans Bold"/>
                </a:rPr>
                <a:t>Content Accessibility</a:t>
              </a:r>
            </a:p>
          </p:txBody>
        </p:sp>
      </p:grpSp>
      <p:grpSp>
        <p:nvGrpSpPr>
          <p:cNvPr name="Group 20" id="20"/>
          <p:cNvGrpSpPr/>
          <p:nvPr/>
        </p:nvGrpSpPr>
        <p:grpSpPr>
          <a:xfrm rot="0">
            <a:off x="4784471" y="6303529"/>
            <a:ext cx="3606381" cy="1064673"/>
            <a:chOff x="0" y="0"/>
            <a:chExt cx="907022" cy="267770"/>
          </a:xfrm>
        </p:grpSpPr>
        <p:sp>
          <p:nvSpPr>
            <p:cNvPr name="Freeform 21" id="21"/>
            <p:cNvSpPr/>
            <p:nvPr/>
          </p:nvSpPr>
          <p:spPr>
            <a:xfrm flipH="false" flipV="false" rot="0">
              <a:off x="0" y="0"/>
              <a:ext cx="907022" cy="267770"/>
            </a:xfrm>
            <a:custGeom>
              <a:avLst/>
              <a:gdLst/>
              <a:ahLst/>
              <a:cxnLst/>
              <a:rect r="r" b="b" t="t" l="l"/>
              <a:pathLst>
                <a:path h="267770" w="907022">
                  <a:moveTo>
                    <a:pt x="109483" y="0"/>
                  </a:moveTo>
                  <a:lnTo>
                    <a:pt x="797539" y="0"/>
                  </a:lnTo>
                  <a:cubicBezTo>
                    <a:pt x="858005" y="0"/>
                    <a:pt x="907022" y="49017"/>
                    <a:pt x="907022" y="109483"/>
                  </a:cubicBezTo>
                  <a:lnTo>
                    <a:pt x="907022" y="158287"/>
                  </a:lnTo>
                  <a:cubicBezTo>
                    <a:pt x="907022" y="218753"/>
                    <a:pt x="858005" y="267770"/>
                    <a:pt x="797539" y="267770"/>
                  </a:cubicBezTo>
                  <a:lnTo>
                    <a:pt x="109483" y="267770"/>
                  </a:lnTo>
                  <a:cubicBezTo>
                    <a:pt x="49017" y="267770"/>
                    <a:pt x="0" y="218753"/>
                    <a:pt x="0" y="158287"/>
                  </a:cubicBezTo>
                  <a:lnTo>
                    <a:pt x="0" y="109483"/>
                  </a:lnTo>
                  <a:cubicBezTo>
                    <a:pt x="0" y="49017"/>
                    <a:pt x="49017" y="0"/>
                    <a:pt x="109483" y="0"/>
                  </a:cubicBezTo>
                  <a:close/>
                </a:path>
              </a:pathLst>
            </a:custGeom>
            <a:solidFill>
              <a:srgbClr val="FFFFFF"/>
            </a:solidFill>
          </p:spPr>
        </p:sp>
        <p:sp>
          <p:nvSpPr>
            <p:cNvPr name="TextBox 22" id="22"/>
            <p:cNvSpPr txBox="true"/>
            <p:nvPr/>
          </p:nvSpPr>
          <p:spPr>
            <a:xfrm>
              <a:off x="0" y="-38100"/>
              <a:ext cx="907022" cy="305870"/>
            </a:xfrm>
            <a:prstGeom prst="rect">
              <a:avLst/>
            </a:prstGeom>
          </p:spPr>
          <p:txBody>
            <a:bodyPr anchor="ctr" rtlCol="false" tIns="139700" lIns="139700" bIns="139700" rIns="139700"/>
            <a:lstStyle/>
            <a:p>
              <a:pPr algn="ctr">
                <a:lnSpc>
                  <a:spcPts val="2659"/>
                </a:lnSpc>
              </a:pPr>
              <a:r>
                <a:rPr lang="en-US" sz="1899">
                  <a:solidFill>
                    <a:srgbClr val="000000"/>
                  </a:solidFill>
                  <a:latin typeface="Canva Sans Bold"/>
                  <a:ea typeface="Canva Sans Bold"/>
                  <a:cs typeface="Canva Sans Bold"/>
                  <a:sym typeface="Canva Sans Bold"/>
                </a:rPr>
                <a:t>Engagement Monitoring</a:t>
              </a:r>
            </a:p>
          </p:txBody>
        </p:sp>
      </p:grpSp>
      <p:grpSp>
        <p:nvGrpSpPr>
          <p:cNvPr name="Group 23" id="23"/>
          <p:cNvGrpSpPr/>
          <p:nvPr/>
        </p:nvGrpSpPr>
        <p:grpSpPr>
          <a:xfrm rot="0">
            <a:off x="9057937" y="6303529"/>
            <a:ext cx="3606381" cy="1064673"/>
            <a:chOff x="0" y="0"/>
            <a:chExt cx="907022" cy="267770"/>
          </a:xfrm>
        </p:grpSpPr>
        <p:sp>
          <p:nvSpPr>
            <p:cNvPr name="Freeform 24" id="24"/>
            <p:cNvSpPr/>
            <p:nvPr/>
          </p:nvSpPr>
          <p:spPr>
            <a:xfrm flipH="false" flipV="false" rot="0">
              <a:off x="0" y="0"/>
              <a:ext cx="907022" cy="267770"/>
            </a:xfrm>
            <a:custGeom>
              <a:avLst/>
              <a:gdLst/>
              <a:ahLst/>
              <a:cxnLst/>
              <a:rect r="r" b="b" t="t" l="l"/>
              <a:pathLst>
                <a:path h="267770" w="907022">
                  <a:moveTo>
                    <a:pt x="109483" y="0"/>
                  </a:moveTo>
                  <a:lnTo>
                    <a:pt x="797539" y="0"/>
                  </a:lnTo>
                  <a:cubicBezTo>
                    <a:pt x="858005" y="0"/>
                    <a:pt x="907022" y="49017"/>
                    <a:pt x="907022" y="109483"/>
                  </a:cubicBezTo>
                  <a:lnTo>
                    <a:pt x="907022" y="158287"/>
                  </a:lnTo>
                  <a:cubicBezTo>
                    <a:pt x="907022" y="218753"/>
                    <a:pt x="858005" y="267770"/>
                    <a:pt x="797539" y="267770"/>
                  </a:cubicBezTo>
                  <a:lnTo>
                    <a:pt x="109483" y="267770"/>
                  </a:lnTo>
                  <a:cubicBezTo>
                    <a:pt x="49017" y="267770"/>
                    <a:pt x="0" y="218753"/>
                    <a:pt x="0" y="158287"/>
                  </a:cubicBezTo>
                  <a:lnTo>
                    <a:pt x="0" y="109483"/>
                  </a:lnTo>
                  <a:cubicBezTo>
                    <a:pt x="0" y="49017"/>
                    <a:pt x="49017" y="0"/>
                    <a:pt x="109483" y="0"/>
                  </a:cubicBezTo>
                  <a:close/>
                </a:path>
              </a:pathLst>
            </a:custGeom>
            <a:solidFill>
              <a:srgbClr val="FFFFFF"/>
            </a:solidFill>
          </p:spPr>
        </p:sp>
        <p:sp>
          <p:nvSpPr>
            <p:cNvPr name="TextBox 25" id="25"/>
            <p:cNvSpPr txBox="true"/>
            <p:nvPr/>
          </p:nvSpPr>
          <p:spPr>
            <a:xfrm>
              <a:off x="0" y="-38100"/>
              <a:ext cx="907022" cy="305870"/>
            </a:xfrm>
            <a:prstGeom prst="rect">
              <a:avLst/>
            </a:prstGeom>
          </p:spPr>
          <p:txBody>
            <a:bodyPr anchor="ctr" rtlCol="false" tIns="139700" lIns="139700" bIns="139700" rIns="139700"/>
            <a:lstStyle/>
            <a:p>
              <a:pPr algn="ctr">
                <a:lnSpc>
                  <a:spcPts val="2659"/>
                </a:lnSpc>
              </a:pPr>
              <a:r>
                <a:rPr lang="en-US" sz="1899">
                  <a:solidFill>
                    <a:srgbClr val="000000"/>
                  </a:solidFill>
                  <a:latin typeface="Canva Sans Bold"/>
                  <a:ea typeface="Canva Sans Bold"/>
                  <a:cs typeface="Canva Sans Bold"/>
                  <a:sym typeface="Canva Sans Bold"/>
                </a:rPr>
                <a:t>TO-DO List</a:t>
              </a:r>
            </a:p>
          </p:txBody>
        </p:sp>
      </p:grpSp>
      <p:grpSp>
        <p:nvGrpSpPr>
          <p:cNvPr name="Group 26" id="26"/>
          <p:cNvGrpSpPr/>
          <p:nvPr/>
        </p:nvGrpSpPr>
        <p:grpSpPr>
          <a:xfrm rot="0">
            <a:off x="10057539" y="4540639"/>
            <a:ext cx="3606381" cy="1064673"/>
            <a:chOff x="0" y="0"/>
            <a:chExt cx="907022" cy="267770"/>
          </a:xfrm>
        </p:grpSpPr>
        <p:sp>
          <p:nvSpPr>
            <p:cNvPr name="Freeform 27" id="27"/>
            <p:cNvSpPr/>
            <p:nvPr/>
          </p:nvSpPr>
          <p:spPr>
            <a:xfrm flipH="false" flipV="false" rot="0">
              <a:off x="0" y="0"/>
              <a:ext cx="907022" cy="267770"/>
            </a:xfrm>
            <a:custGeom>
              <a:avLst/>
              <a:gdLst/>
              <a:ahLst/>
              <a:cxnLst/>
              <a:rect r="r" b="b" t="t" l="l"/>
              <a:pathLst>
                <a:path h="267770" w="907022">
                  <a:moveTo>
                    <a:pt x="109483" y="0"/>
                  </a:moveTo>
                  <a:lnTo>
                    <a:pt x="797539" y="0"/>
                  </a:lnTo>
                  <a:cubicBezTo>
                    <a:pt x="858005" y="0"/>
                    <a:pt x="907022" y="49017"/>
                    <a:pt x="907022" y="109483"/>
                  </a:cubicBezTo>
                  <a:lnTo>
                    <a:pt x="907022" y="158287"/>
                  </a:lnTo>
                  <a:cubicBezTo>
                    <a:pt x="907022" y="218753"/>
                    <a:pt x="858005" y="267770"/>
                    <a:pt x="797539" y="267770"/>
                  </a:cubicBezTo>
                  <a:lnTo>
                    <a:pt x="109483" y="267770"/>
                  </a:lnTo>
                  <a:cubicBezTo>
                    <a:pt x="49017" y="267770"/>
                    <a:pt x="0" y="218753"/>
                    <a:pt x="0" y="158287"/>
                  </a:cubicBezTo>
                  <a:lnTo>
                    <a:pt x="0" y="109483"/>
                  </a:lnTo>
                  <a:cubicBezTo>
                    <a:pt x="0" y="49017"/>
                    <a:pt x="49017" y="0"/>
                    <a:pt x="109483" y="0"/>
                  </a:cubicBezTo>
                  <a:close/>
                </a:path>
              </a:pathLst>
            </a:custGeom>
            <a:solidFill>
              <a:srgbClr val="FFFFFF"/>
            </a:solidFill>
          </p:spPr>
        </p:sp>
        <p:sp>
          <p:nvSpPr>
            <p:cNvPr name="TextBox 28" id="28"/>
            <p:cNvSpPr txBox="true"/>
            <p:nvPr/>
          </p:nvSpPr>
          <p:spPr>
            <a:xfrm>
              <a:off x="0" y="-38100"/>
              <a:ext cx="907022" cy="305870"/>
            </a:xfrm>
            <a:prstGeom prst="rect">
              <a:avLst/>
            </a:prstGeom>
          </p:spPr>
          <p:txBody>
            <a:bodyPr anchor="ctr" rtlCol="false" tIns="139700" lIns="139700" bIns="139700" rIns="139700"/>
            <a:lstStyle/>
            <a:p>
              <a:pPr algn="ctr">
                <a:lnSpc>
                  <a:spcPts val="2659"/>
                </a:lnSpc>
              </a:pPr>
              <a:r>
                <a:rPr lang="en-US" sz="1899">
                  <a:solidFill>
                    <a:srgbClr val="000000"/>
                  </a:solidFill>
                  <a:latin typeface="Canva Sans Bold"/>
                  <a:ea typeface="Canva Sans Bold"/>
                  <a:cs typeface="Canva Sans Bold"/>
                  <a:sym typeface="Canva Sans Bold"/>
                </a:rPr>
                <a:t>Real-Time Feedback</a:t>
              </a:r>
            </a:p>
          </p:txBody>
        </p:sp>
      </p:grpSp>
      <p:sp>
        <p:nvSpPr>
          <p:cNvPr name="Freeform 29" id="29"/>
          <p:cNvSpPr/>
          <p:nvPr/>
        </p:nvSpPr>
        <p:spPr>
          <a:xfrm flipH="false" flipV="false" rot="0">
            <a:off x="16110182" y="6541049"/>
            <a:ext cx="1037222" cy="956130"/>
          </a:xfrm>
          <a:custGeom>
            <a:avLst/>
            <a:gdLst/>
            <a:ahLst/>
            <a:cxnLst/>
            <a:rect r="r" b="b" t="t" l="l"/>
            <a:pathLst>
              <a:path h="956130" w="1037222">
                <a:moveTo>
                  <a:pt x="0" y="0"/>
                </a:moveTo>
                <a:lnTo>
                  <a:pt x="1037223" y="0"/>
                </a:lnTo>
                <a:lnTo>
                  <a:pt x="1037223" y="956130"/>
                </a:lnTo>
                <a:lnTo>
                  <a:pt x="0" y="956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med">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5705337" y="2340329"/>
            <a:ext cx="5294659" cy="52946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ysDot"/>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812814" y="2447809"/>
            <a:ext cx="5294659" cy="5079697"/>
            <a:chOff x="0" y="0"/>
            <a:chExt cx="812800" cy="779801"/>
          </a:xfrm>
        </p:grpSpPr>
        <p:sp>
          <p:nvSpPr>
            <p:cNvPr name="Freeform 6" id="6"/>
            <p:cNvSpPr/>
            <p:nvPr/>
          </p:nvSpPr>
          <p:spPr>
            <a:xfrm flipH="false" flipV="false" rot="0">
              <a:off x="0" y="0"/>
              <a:ext cx="812800" cy="779801"/>
            </a:xfrm>
            <a:custGeom>
              <a:avLst/>
              <a:gdLst/>
              <a:ahLst/>
              <a:cxnLst/>
              <a:rect r="r" b="b" t="t" l="l"/>
              <a:pathLst>
                <a:path h="779801" w="812800">
                  <a:moveTo>
                    <a:pt x="406400" y="0"/>
                  </a:moveTo>
                  <a:cubicBezTo>
                    <a:pt x="181951" y="0"/>
                    <a:pt x="0" y="174564"/>
                    <a:pt x="0" y="389900"/>
                  </a:cubicBezTo>
                  <a:cubicBezTo>
                    <a:pt x="0" y="605236"/>
                    <a:pt x="181951" y="779801"/>
                    <a:pt x="406400" y="779801"/>
                  </a:cubicBezTo>
                  <a:cubicBezTo>
                    <a:pt x="630849" y="779801"/>
                    <a:pt x="812800" y="605236"/>
                    <a:pt x="812800" y="389900"/>
                  </a:cubicBezTo>
                  <a:cubicBezTo>
                    <a:pt x="812800" y="174564"/>
                    <a:pt x="630849" y="0"/>
                    <a:pt x="406400" y="0"/>
                  </a:cubicBezTo>
                  <a:close/>
                </a:path>
              </a:pathLst>
            </a:custGeom>
            <a:solidFill>
              <a:srgbClr val="5DA06B"/>
            </a:solidFill>
            <a:ln cap="sq">
              <a:noFill/>
              <a:prstDash val="sysDot"/>
              <a:miter/>
            </a:ln>
          </p:spPr>
        </p:sp>
        <p:sp>
          <p:nvSpPr>
            <p:cNvPr name="TextBox 7" id="7"/>
            <p:cNvSpPr txBox="true"/>
            <p:nvPr/>
          </p:nvSpPr>
          <p:spPr>
            <a:xfrm>
              <a:off x="76200" y="35006"/>
              <a:ext cx="660400" cy="67168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823557" y="3925711"/>
            <a:ext cx="2030311" cy="1871577"/>
          </a:xfrm>
          <a:custGeom>
            <a:avLst/>
            <a:gdLst/>
            <a:ahLst/>
            <a:cxnLst/>
            <a:rect r="r" b="b" t="t" l="l"/>
            <a:pathLst>
              <a:path h="1871577" w="2030311">
                <a:moveTo>
                  <a:pt x="0" y="0"/>
                </a:moveTo>
                <a:lnTo>
                  <a:pt x="2030310" y="0"/>
                </a:lnTo>
                <a:lnTo>
                  <a:pt x="2030310" y="1871577"/>
                </a:lnTo>
                <a:lnTo>
                  <a:pt x="0" y="18715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7195979" y="1680316"/>
            <a:ext cx="1092021" cy="1320025"/>
          </a:xfrm>
          <a:custGeom>
            <a:avLst/>
            <a:gdLst/>
            <a:ahLst/>
            <a:cxnLst/>
            <a:rect r="r" b="b" t="t" l="l"/>
            <a:pathLst>
              <a:path h="1320025" w="1092021">
                <a:moveTo>
                  <a:pt x="0" y="0"/>
                </a:moveTo>
                <a:lnTo>
                  <a:pt x="1092021" y="0"/>
                </a:lnTo>
                <a:lnTo>
                  <a:pt x="1092021" y="1320025"/>
                </a:lnTo>
                <a:lnTo>
                  <a:pt x="0" y="13200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017224" y="2447809"/>
            <a:ext cx="1056724" cy="1232331"/>
          </a:xfrm>
          <a:custGeom>
            <a:avLst/>
            <a:gdLst/>
            <a:ahLst/>
            <a:cxnLst/>
            <a:rect r="r" b="b" t="t" l="l"/>
            <a:pathLst>
              <a:path h="1232331" w="1056724">
                <a:moveTo>
                  <a:pt x="0" y="0"/>
                </a:moveTo>
                <a:lnTo>
                  <a:pt x="1056724" y="0"/>
                </a:lnTo>
                <a:lnTo>
                  <a:pt x="1056724" y="1232331"/>
                </a:lnTo>
                <a:lnTo>
                  <a:pt x="0" y="12323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451094" y="657103"/>
            <a:ext cx="2322851" cy="3366451"/>
          </a:xfrm>
          <a:custGeom>
            <a:avLst/>
            <a:gdLst/>
            <a:ahLst/>
            <a:cxnLst/>
            <a:rect r="r" b="b" t="t" l="l"/>
            <a:pathLst>
              <a:path h="3366451" w="2322851">
                <a:moveTo>
                  <a:pt x="0" y="0"/>
                </a:moveTo>
                <a:lnTo>
                  <a:pt x="2322852" y="0"/>
                </a:lnTo>
                <a:lnTo>
                  <a:pt x="2322852" y="3366451"/>
                </a:lnTo>
                <a:lnTo>
                  <a:pt x="0" y="3366451"/>
                </a:lnTo>
                <a:lnTo>
                  <a:pt x="0" y="0"/>
                </a:lnTo>
                <a:close/>
              </a:path>
            </a:pathLst>
          </a:custGeom>
          <a:blipFill>
            <a:blip r:embed="rId8"/>
            <a:stretch>
              <a:fillRect l="0" t="0" r="0" b="0"/>
            </a:stretch>
          </a:blipFill>
        </p:spPr>
      </p:sp>
      <p:sp>
        <p:nvSpPr>
          <p:cNvPr name="TextBox 12" id="12"/>
          <p:cNvSpPr txBox="true"/>
          <p:nvPr/>
        </p:nvSpPr>
        <p:spPr>
          <a:xfrm rot="0">
            <a:off x="507342" y="4137365"/>
            <a:ext cx="12646319" cy="5790566"/>
          </a:xfrm>
          <a:prstGeom prst="rect">
            <a:avLst/>
          </a:prstGeom>
        </p:spPr>
        <p:txBody>
          <a:bodyPr anchor="t" rtlCol="false" tIns="0" lIns="0" bIns="0" rIns="0">
            <a:spAutoFit/>
          </a:bodyPr>
          <a:lstStyle/>
          <a:p>
            <a:pPr algn="l">
              <a:lnSpc>
                <a:spcPts val="5119"/>
              </a:lnSpc>
            </a:pPr>
            <a:r>
              <a:rPr lang="en-US" sz="3199" spc="63">
                <a:solidFill>
                  <a:srgbClr val="000000"/>
                </a:solidFill>
                <a:latin typeface="PT Sans Bold"/>
                <a:ea typeface="PT Sans Bold"/>
                <a:cs typeface="PT Sans Bold"/>
                <a:sym typeface="PT Sans Bold"/>
              </a:rPr>
              <a:t>The motivation behind developing an AI-driven adaptive learning platform is to bridge this gap and provide a more inclusive, personalized educational experience. By leveraging artificial intelligence, we aim to create a platform that tailors educational content and teaching strategies to each student's individual needs. This approach not only enhances engagement and understanding but also promotes a sense of achievement and well-being among neurodiverse learners.</a:t>
            </a:r>
          </a:p>
          <a:p>
            <a:pPr algn="l">
              <a:lnSpc>
                <a:spcPts val="5119"/>
              </a:lnSpc>
            </a:pPr>
          </a:p>
        </p:txBody>
      </p:sp>
      <p:sp>
        <p:nvSpPr>
          <p:cNvPr name="TextBox 13" id="13"/>
          <p:cNvSpPr txBox="true"/>
          <p:nvPr/>
        </p:nvSpPr>
        <p:spPr>
          <a:xfrm rot="0">
            <a:off x="507342" y="1486773"/>
            <a:ext cx="10210885" cy="2774417"/>
          </a:xfrm>
          <a:prstGeom prst="rect">
            <a:avLst/>
          </a:prstGeom>
        </p:spPr>
        <p:txBody>
          <a:bodyPr anchor="t" rtlCol="false" tIns="0" lIns="0" bIns="0" rIns="0">
            <a:spAutoFit/>
          </a:bodyPr>
          <a:lstStyle/>
          <a:p>
            <a:pPr algn="l">
              <a:lnSpc>
                <a:spcPts val="10852"/>
              </a:lnSpc>
            </a:pPr>
            <a:r>
              <a:rPr lang="en-US" sz="9865" spc="493">
                <a:solidFill>
                  <a:srgbClr val="000000"/>
                </a:solidFill>
                <a:latin typeface="League Spartan"/>
                <a:ea typeface="League Spartan"/>
                <a:cs typeface="League Spartan"/>
                <a:sym typeface="League Spartan"/>
              </a:rPr>
              <a:t>OUR MOTIVATION</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11728" y="3662270"/>
            <a:ext cx="13188638" cy="6581141"/>
          </a:xfrm>
          <a:prstGeom prst="rect">
            <a:avLst/>
          </a:prstGeom>
        </p:spPr>
        <p:txBody>
          <a:bodyPr anchor="t" rtlCol="false" tIns="0" lIns="0" bIns="0" rIns="0">
            <a:spAutoFit/>
          </a:bodyPr>
          <a:lstStyle/>
          <a:p>
            <a:pPr algn="l">
              <a:lnSpc>
                <a:spcPts val="4759"/>
              </a:lnSpc>
              <a:spcBef>
                <a:spcPct val="0"/>
              </a:spcBef>
            </a:pPr>
            <a:r>
              <a:rPr lang="en-US" sz="3399">
                <a:solidFill>
                  <a:srgbClr val="000000"/>
                </a:solidFill>
                <a:latin typeface="Canva Sans"/>
                <a:ea typeface="Canva Sans"/>
                <a:cs typeface="Canva Sans"/>
                <a:sym typeface="Canva Sans"/>
              </a:rPr>
              <a:t>Existing solutions for neurodiverse individuals often focus on singular aspects like task management, timers, or basic reminders. Your web application stands out by integrating multiple features specifically tailored to enhance focus and task management. The Attention Monitoring feature, which alerts users when they deviate from a central visual focus, is particularly unique. Coupled with a customizable Pomodoro timer with music and a task ticker, your solution offers a more holistic approach to maintaining productivity and focus, addressing multiple sensory and cognitive needs simultaneously.</a:t>
            </a:r>
          </a:p>
        </p:txBody>
      </p:sp>
      <p:sp>
        <p:nvSpPr>
          <p:cNvPr name="Freeform 3" id="3"/>
          <p:cNvSpPr/>
          <p:nvPr/>
        </p:nvSpPr>
        <p:spPr>
          <a:xfrm flipH="false" flipV="false" rot="0">
            <a:off x="13693854" y="2274803"/>
            <a:ext cx="4154990" cy="6715576"/>
          </a:xfrm>
          <a:custGeom>
            <a:avLst/>
            <a:gdLst/>
            <a:ahLst/>
            <a:cxnLst/>
            <a:rect r="r" b="b" t="t" l="l"/>
            <a:pathLst>
              <a:path h="6715576" w="4154990">
                <a:moveTo>
                  <a:pt x="0" y="0"/>
                </a:moveTo>
                <a:lnTo>
                  <a:pt x="4154989" y="0"/>
                </a:lnTo>
                <a:lnTo>
                  <a:pt x="4154989" y="6715577"/>
                </a:lnTo>
                <a:lnTo>
                  <a:pt x="0" y="6715577"/>
                </a:lnTo>
                <a:lnTo>
                  <a:pt x="0" y="0"/>
                </a:lnTo>
                <a:close/>
              </a:path>
            </a:pathLst>
          </a:custGeom>
          <a:blipFill>
            <a:blip r:embed="rId2"/>
            <a:stretch>
              <a:fillRect l="-5073" t="0" r="-13059" b="0"/>
            </a:stretch>
          </a:blipFill>
        </p:spPr>
      </p:sp>
      <p:sp>
        <p:nvSpPr>
          <p:cNvPr name="TextBox 4" id="4"/>
          <p:cNvSpPr txBox="true"/>
          <p:nvPr/>
        </p:nvSpPr>
        <p:spPr>
          <a:xfrm rot="0">
            <a:off x="358472" y="915912"/>
            <a:ext cx="9625689" cy="2813033"/>
          </a:xfrm>
          <a:prstGeom prst="rect">
            <a:avLst/>
          </a:prstGeom>
        </p:spPr>
        <p:txBody>
          <a:bodyPr anchor="t" rtlCol="false" tIns="0" lIns="0" bIns="0" rIns="0">
            <a:spAutoFit/>
          </a:bodyPr>
          <a:lstStyle/>
          <a:p>
            <a:pPr algn="l">
              <a:lnSpc>
                <a:spcPts val="10998"/>
              </a:lnSpc>
            </a:pPr>
            <a:r>
              <a:rPr lang="en-US" sz="9998" spc="499">
                <a:solidFill>
                  <a:srgbClr val="000000"/>
                </a:solidFill>
                <a:latin typeface="League Spartan"/>
                <a:ea typeface="League Spartan"/>
                <a:cs typeface="League Spartan"/>
                <a:sym typeface="League Spartan"/>
              </a:rPr>
              <a:t>EXISTING SOLUTIONS</a:t>
            </a:r>
          </a:p>
        </p:txBody>
      </p:sp>
    </p:spTree>
  </p:cSld>
  <p:clrMapOvr>
    <a:masterClrMapping/>
  </p:clrMapOvr>
  <p:transition spd="med">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39323" y="391085"/>
            <a:ext cx="19566647" cy="9352822"/>
            <a:chOff x="0" y="0"/>
            <a:chExt cx="26088862" cy="12470430"/>
          </a:xfrm>
        </p:grpSpPr>
        <p:grpSp>
          <p:nvGrpSpPr>
            <p:cNvPr name="Group 3" id="3"/>
            <p:cNvGrpSpPr/>
            <p:nvPr/>
          </p:nvGrpSpPr>
          <p:grpSpPr>
            <a:xfrm rot="0">
              <a:off x="12671650" y="2918863"/>
              <a:ext cx="11566149" cy="8967324"/>
              <a:chOff x="0" y="0"/>
              <a:chExt cx="3084490" cy="2391429"/>
            </a:xfrm>
          </p:grpSpPr>
          <p:sp>
            <p:nvSpPr>
              <p:cNvPr name="Freeform 4" id="4"/>
              <p:cNvSpPr/>
              <p:nvPr/>
            </p:nvSpPr>
            <p:spPr>
              <a:xfrm flipH="false" flipV="false" rot="0">
                <a:off x="0" y="0"/>
                <a:ext cx="3084490" cy="2391429"/>
              </a:xfrm>
              <a:custGeom>
                <a:avLst/>
                <a:gdLst/>
                <a:ahLst/>
                <a:cxnLst/>
                <a:rect r="r" b="b" t="t" l="l"/>
                <a:pathLst>
                  <a:path h="2391429" w="3084490">
                    <a:moveTo>
                      <a:pt x="45516" y="0"/>
                    </a:moveTo>
                    <a:lnTo>
                      <a:pt x="3038974" y="0"/>
                    </a:lnTo>
                    <a:cubicBezTo>
                      <a:pt x="3051046" y="0"/>
                      <a:pt x="3062623" y="4795"/>
                      <a:pt x="3071159" y="13331"/>
                    </a:cubicBezTo>
                    <a:cubicBezTo>
                      <a:pt x="3079695" y="21867"/>
                      <a:pt x="3084490" y="33445"/>
                      <a:pt x="3084490" y="45516"/>
                    </a:cubicBezTo>
                    <a:lnTo>
                      <a:pt x="3084490" y="2345913"/>
                    </a:lnTo>
                    <a:cubicBezTo>
                      <a:pt x="3084490" y="2371051"/>
                      <a:pt x="3064112" y="2391429"/>
                      <a:pt x="3038974" y="2391429"/>
                    </a:cubicBezTo>
                    <a:lnTo>
                      <a:pt x="45516" y="2391429"/>
                    </a:lnTo>
                    <a:cubicBezTo>
                      <a:pt x="33445" y="2391429"/>
                      <a:pt x="21867" y="2386634"/>
                      <a:pt x="13331" y="2378098"/>
                    </a:cubicBezTo>
                    <a:cubicBezTo>
                      <a:pt x="4795" y="2369562"/>
                      <a:pt x="0" y="2357985"/>
                      <a:pt x="0" y="2345913"/>
                    </a:cubicBezTo>
                    <a:lnTo>
                      <a:pt x="0" y="45516"/>
                    </a:lnTo>
                    <a:cubicBezTo>
                      <a:pt x="0" y="33445"/>
                      <a:pt x="4795" y="21867"/>
                      <a:pt x="13331" y="13331"/>
                    </a:cubicBezTo>
                    <a:cubicBezTo>
                      <a:pt x="21867" y="4795"/>
                      <a:pt x="33445" y="0"/>
                      <a:pt x="45516" y="0"/>
                    </a:cubicBezTo>
                    <a:close/>
                  </a:path>
                </a:pathLst>
              </a:custGeom>
              <a:solidFill>
                <a:srgbClr val="FFE53C"/>
              </a:solidFill>
            </p:spPr>
          </p:sp>
          <p:sp>
            <p:nvSpPr>
              <p:cNvPr name="TextBox 5" id="5"/>
              <p:cNvSpPr txBox="true"/>
              <p:nvPr/>
            </p:nvSpPr>
            <p:spPr>
              <a:xfrm>
                <a:off x="0" y="-38100"/>
                <a:ext cx="3084490" cy="2429529"/>
              </a:xfrm>
              <a:prstGeom prst="rect">
                <a:avLst/>
              </a:prstGeom>
            </p:spPr>
            <p:txBody>
              <a:bodyPr anchor="ctr" rtlCol="false" tIns="50800" lIns="50800" bIns="50800" rIns="50800"/>
              <a:lstStyle/>
              <a:p>
                <a:pPr algn="ctr">
                  <a:lnSpc>
                    <a:spcPts val="2659"/>
                  </a:lnSpc>
                </a:pPr>
              </a:p>
            </p:txBody>
          </p:sp>
        </p:grpSp>
        <p:pic>
          <p:nvPicPr>
            <p:cNvPr name="Picture 6" id="6">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433" r="0" b="1433"/>
            <a:stretch>
              <a:fillRect/>
            </a:stretch>
          </p:blipFill>
          <p:spPr>
            <a:xfrm flipH="false" flipV="false" rot="0">
              <a:off x="12952819" y="3421146"/>
              <a:ext cx="11003811" cy="7962758"/>
            </a:xfrm>
            <a:prstGeom prst="rect">
              <a:avLst/>
            </a:prstGeom>
            <a:ln w="76200" cap="sq">
              <a:solidFill>
                <a:srgbClr val="000000"/>
              </a:solidFill>
              <a:prstDash val="solid"/>
            </a:ln>
          </p:spPr>
        </p:pic>
        <p:sp>
          <p:nvSpPr>
            <p:cNvPr name="Freeform 7" id="7"/>
            <p:cNvSpPr/>
            <p:nvPr/>
          </p:nvSpPr>
          <p:spPr>
            <a:xfrm flipH="false" flipV="false" rot="0">
              <a:off x="4348323" y="11116098"/>
              <a:ext cx="3809663" cy="940436"/>
            </a:xfrm>
            <a:custGeom>
              <a:avLst/>
              <a:gdLst/>
              <a:ahLst/>
              <a:cxnLst/>
              <a:rect r="r" b="b" t="t" l="l"/>
              <a:pathLst>
                <a:path h="940436" w="3809663">
                  <a:moveTo>
                    <a:pt x="0" y="0"/>
                  </a:moveTo>
                  <a:lnTo>
                    <a:pt x="3809663" y="0"/>
                  </a:lnTo>
                  <a:lnTo>
                    <a:pt x="3809663" y="940436"/>
                  </a:lnTo>
                  <a:lnTo>
                    <a:pt x="0" y="940436"/>
                  </a:lnTo>
                  <a:lnTo>
                    <a:pt x="0" y="0"/>
                  </a:lnTo>
                  <a:close/>
                </a:path>
              </a:pathLst>
            </a:custGeom>
            <a:blipFill>
              <a:blip r:embed="rId5"/>
              <a:stretch>
                <a:fillRect l="0" t="0" r="0" b="0"/>
              </a:stretch>
            </a:blipFill>
          </p:spPr>
        </p:sp>
        <p:sp>
          <p:nvSpPr>
            <p:cNvPr name="Freeform 8" id="8"/>
            <p:cNvSpPr/>
            <p:nvPr/>
          </p:nvSpPr>
          <p:spPr>
            <a:xfrm flipH="false" flipV="false" rot="0">
              <a:off x="1970605" y="10702203"/>
              <a:ext cx="1436124" cy="1768227"/>
            </a:xfrm>
            <a:custGeom>
              <a:avLst/>
              <a:gdLst/>
              <a:ahLst/>
              <a:cxnLst/>
              <a:rect r="r" b="b" t="t" l="l"/>
              <a:pathLst>
                <a:path h="1768227" w="1436124">
                  <a:moveTo>
                    <a:pt x="0" y="0"/>
                  </a:moveTo>
                  <a:lnTo>
                    <a:pt x="1436124" y="0"/>
                  </a:lnTo>
                  <a:lnTo>
                    <a:pt x="1436124" y="1768227"/>
                  </a:lnTo>
                  <a:lnTo>
                    <a:pt x="0" y="1768227"/>
                  </a:lnTo>
                  <a:lnTo>
                    <a:pt x="0" y="0"/>
                  </a:lnTo>
                  <a:close/>
                </a:path>
              </a:pathLst>
            </a:custGeom>
            <a:blipFill>
              <a:blip r:embed="rId6"/>
              <a:stretch>
                <a:fillRect l="0" t="0" r="0" b="0"/>
              </a:stretch>
            </a:blipFill>
          </p:spPr>
        </p:sp>
        <p:sp>
          <p:nvSpPr>
            <p:cNvPr name="Freeform 9" id="9"/>
            <p:cNvSpPr/>
            <p:nvPr/>
          </p:nvSpPr>
          <p:spPr>
            <a:xfrm flipH="false" flipV="false" rot="0">
              <a:off x="2314680" y="8932763"/>
              <a:ext cx="4067287" cy="1076559"/>
            </a:xfrm>
            <a:custGeom>
              <a:avLst/>
              <a:gdLst/>
              <a:ahLst/>
              <a:cxnLst/>
              <a:rect r="r" b="b" t="t" l="l"/>
              <a:pathLst>
                <a:path h="1076559" w="4067287">
                  <a:moveTo>
                    <a:pt x="0" y="0"/>
                  </a:moveTo>
                  <a:lnTo>
                    <a:pt x="4067287" y="0"/>
                  </a:lnTo>
                  <a:lnTo>
                    <a:pt x="4067287" y="1076560"/>
                  </a:lnTo>
                  <a:lnTo>
                    <a:pt x="0" y="1076560"/>
                  </a:lnTo>
                  <a:lnTo>
                    <a:pt x="0" y="0"/>
                  </a:lnTo>
                  <a:close/>
                </a:path>
              </a:pathLst>
            </a:custGeom>
            <a:blipFill>
              <a:blip r:embed="rId7"/>
              <a:stretch>
                <a:fillRect l="0" t="-1273" r="0" b="-1273"/>
              </a:stretch>
            </a:blipFill>
          </p:spPr>
        </p:sp>
        <p:sp>
          <p:nvSpPr>
            <p:cNvPr name="Freeform 10" id="10"/>
            <p:cNvSpPr/>
            <p:nvPr/>
          </p:nvSpPr>
          <p:spPr>
            <a:xfrm flipH="false" flipV="false" rot="0">
              <a:off x="1445932" y="3235808"/>
              <a:ext cx="10478824" cy="4998455"/>
            </a:xfrm>
            <a:custGeom>
              <a:avLst/>
              <a:gdLst/>
              <a:ahLst/>
              <a:cxnLst/>
              <a:rect r="r" b="b" t="t" l="l"/>
              <a:pathLst>
                <a:path h="4998455" w="10478824">
                  <a:moveTo>
                    <a:pt x="0" y="0"/>
                  </a:moveTo>
                  <a:lnTo>
                    <a:pt x="10478823" y="0"/>
                  </a:lnTo>
                  <a:lnTo>
                    <a:pt x="10478823" y="4998455"/>
                  </a:lnTo>
                  <a:lnTo>
                    <a:pt x="0" y="4998455"/>
                  </a:lnTo>
                  <a:lnTo>
                    <a:pt x="0" y="0"/>
                  </a:lnTo>
                  <a:close/>
                </a:path>
              </a:pathLst>
            </a:custGeom>
            <a:blipFill>
              <a:blip r:embed="rId8"/>
              <a:stretch>
                <a:fillRect l="0" t="0" r="0" b="0"/>
              </a:stretch>
            </a:blipFill>
          </p:spPr>
        </p:sp>
        <p:sp>
          <p:nvSpPr>
            <p:cNvPr name="TextBox 11" id="11"/>
            <p:cNvSpPr txBox="true"/>
            <p:nvPr/>
          </p:nvSpPr>
          <p:spPr>
            <a:xfrm rot="0">
              <a:off x="0" y="-133350"/>
              <a:ext cx="26088862" cy="1646246"/>
            </a:xfrm>
            <a:prstGeom prst="rect">
              <a:avLst/>
            </a:prstGeom>
          </p:spPr>
          <p:txBody>
            <a:bodyPr anchor="t" rtlCol="false" tIns="0" lIns="0" bIns="0" rIns="0">
              <a:spAutoFit/>
            </a:bodyPr>
            <a:lstStyle/>
            <a:p>
              <a:pPr algn="ctr">
                <a:lnSpc>
                  <a:spcPts val="10434"/>
                </a:lnSpc>
              </a:pPr>
              <a:r>
                <a:rPr lang="en-US" sz="7452">
                  <a:solidFill>
                    <a:srgbClr val="000000"/>
                  </a:solidFill>
                  <a:latin typeface="League Spartan"/>
                  <a:ea typeface="League Spartan"/>
                  <a:cs typeface="League Spartan"/>
                  <a:sym typeface="League Spartan"/>
                </a:rPr>
                <a:t>Attention Monitoring Video</a:t>
              </a:r>
            </a:p>
          </p:txBody>
        </p:sp>
      </p:grpSp>
    </p:spTree>
  </p:cSld>
  <p:clrMapOvr>
    <a:masterClrMapping/>
  </p:clrMapOvr>
  <p:transition spd="slow">
    <p:cover dir="l"/>
  </p:transition>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639323" y="391085"/>
            <a:ext cx="19566647" cy="9510882"/>
            <a:chOff x="0" y="0"/>
            <a:chExt cx="26088862" cy="12681176"/>
          </a:xfrm>
        </p:grpSpPr>
        <p:grpSp>
          <p:nvGrpSpPr>
            <p:cNvPr name="Group 3" id="3"/>
            <p:cNvGrpSpPr/>
            <p:nvPr/>
          </p:nvGrpSpPr>
          <p:grpSpPr>
            <a:xfrm rot="0">
              <a:off x="12805494" y="2551532"/>
              <a:ext cx="11827064" cy="10073764"/>
              <a:chOff x="0" y="0"/>
              <a:chExt cx="3039062" cy="2588537"/>
            </a:xfrm>
          </p:grpSpPr>
          <p:sp>
            <p:nvSpPr>
              <p:cNvPr name="Freeform 4" id="4"/>
              <p:cNvSpPr/>
              <p:nvPr/>
            </p:nvSpPr>
            <p:spPr>
              <a:xfrm flipH="false" flipV="false" rot="0">
                <a:off x="0" y="0"/>
                <a:ext cx="3039062" cy="2588537"/>
              </a:xfrm>
              <a:custGeom>
                <a:avLst/>
                <a:gdLst/>
                <a:ahLst/>
                <a:cxnLst/>
                <a:rect r="r" b="b" t="t" l="l"/>
                <a:pathLst>
                  <a:path h="2588537" w="3039062">
                    <a:moveTo>
                      <a:pt x="44512" y="0"/>
                    </a:moveTo>
                    <a:lnTo>
                      <a:pt x="2994549" y="0"/>
                    </a:lnTo>
                    <a:cubicBezTo>
                      <a:pt x="3006355" y="0"/>
                      <a:pt x="3017677" y="4690"/>
                      <a:pt x="3026024" y="13037"/>
                    </a:cubicBezTo>
                    <a:cubicBezTo>
                      <a:pt x="3034372" y="21385"/>
                      <a:pt x="3039062" y="32707"/>
                      <a:pt x="3039062" y="44512"/>
                    </a:cubicBezTo>
                    <a:lnTo>
                      <a:pt x="3039062" y="2544025"/>
                    </a:lnTo>
                    <a:cubicBezTo>
                      <a:pt x="3039062" y="2555830"/>
                      <a:pt x="3034372" y="2567152"/>
                      <a:pt x="3026024" y="2575500"/>
                    </a:cubicBezTo>
                    <a:cubicBezTo>
                      <a:pt x="3017677" y="2583847"/>
                      <a:pt x="3006355" y="2588537"/>
                      <a:pt x="2994549" y="2588537"/>
                    </a:cubicBezTo>
                    <a:lnTo>
                      <a:pt x="44512" y="2588537"/>
                    </a:lnTo>
                    <a:cubicBezTo>
                      <a:pt x="32707" y="2588537"/>
                      <a:pt x="21385" y="2583847"/>
                      <a:pt x="13037" y="2575500"/>
                    </a:cubicBezTo>
                    <a:cubicBezTo>
                      <a:pt x="4690" y="2567152"/>
                      <a:pt x="0" y="2555830"/>
                      <a:pt x="0" y="2544025"/>
                    </a:cubicBezTo>
                    <a:lnTo>
                      <a:pt x="0" y="44512"/>
                    </a:lnTo>
                    <a:cubicBezTo>
                      <a:pt x="0" y="32707"/>
                      <a:pt x="4690" y="21385"/>
                      <a:pt x="13037" y="13037"/>
                    </a:cubicBezTo>
                    <a:cubicBezTo>
                      <a:pt x="21385" y="4690"/>
                      <a:pt x="32707" y="0"/>
                      <a:pt x="44512" y="0"/>
                    </a:cubicBezTo>
                    <a:close/>
                  </a:path>
                </a:pathLst>
              </a:custGeom>
              <a:solidFill>
                <a:srgbClr val="FFE53C"/>
              </a:solidFill>
            </p:spPr>
          </p:sp>
          <p:sp>
            <p:nvSpPr>
              <p:cNvPr name="TextBox 5" id="5"/>
              <p:cNvSpPr txBox="true"/>
              <p:nvPr/>
            </p:nvSpPr>
            <p:spPr>
              <a:xfrm>
                <a:off x="0" y="-38100"/>
                <a:ext cx="3039062" cy="262663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86908" y="2551532"/>
              <a:ext cx="10625506" cy="6200979"/>
            </a:xfrm>
            <a:custGeom>
              <a:avLst/>
              <a:gdLst/>
              <a:ahLst/>
              <a:cxnLst/>
              <a:rect r="r" b="b" t="t" l="l"/>
              <a:pathLst>
                <a:path h="6200979" w="10625506">
                  <a:moveTo>
                    <a:pt x="0" y="0"/>
                  </a:moveTo>
                  <a:lnTo>
                    <a:pt x="10625506" y="0"/>
                  </a:lnTo>
                  <a:lnTo>
                    <a:pt x="10625506" y="6200979"/>
                  </a:lnTo>
                  <a:lnTo>
                    <a:pt x="0" y="6200979"/>
                  </a:lnTo>
                  <a:lnTo>
                    <a:pt x="0" y="0"/>
                  </a:lnTo>
                  <a:close/>
                </a:path>
              </a:pathLst>
            </a:custGeom>
            <a:blipFill>
              <a:blip r:embed="rId2"/>
              <a:stretch>
                <a:fillRect l="0" t="0" r="0" b="0"/>
              </a:stretch>
            </a:blipFill>
          </p:spPr>
        </p:sp>
        <p:grpSp>
          <p:nvGrpSpPr>
            <p:cNvPr name="Group 7" id="7"/>
            <p:cNvGrpSpPr/>
            <p:nvPr/>
          </p:nvGrpSpPr>
          <p:grpSpPr>
            <a:xfrm rot="0">
              <a:off x="1076990" y="9177641"/>
              <a:ext cx="11245342" cy="3503536"/>
              <a:chOff x="0" y="0"/>
              <a:chExt cx="2221302" cy="692056"/>
            </a:xfrm>
          </p:grpSpPr>
          <p:sp>
            <p:nvSpPr>
              <p:cNvPr name="Freeform 8" id="8"/>
              <p:cNvSpPr/>
              <p:nvPr/>
            </p:nvSpPr>
            <p:spPr>
              <a:xfrm flipH="false" flipV="false" rot="0">
                <a:off x="0" y="0"/>
                <a:ext cx="2221302" cy="692056"/>
              </a:xfrm>
              <a:custGeom>
                <a:avLst/>
                <a:gdLst/>
                <a:ahLst/>
                <a:cxnLst/>
                <a:rect r="r" b="b" t="t" l="l"/>
                <a:pathLst>
                  <a:path h="692056" w="2221302">
                    <a:moveTo>
                      <a:pt x="46815" y="0"/>
                    </a:moveTo>
                    <a:lnTo>
                      <a:pt x="2174487" y="0"/>
                    </a:lnTo>
                    <a:cubicBezTo>
                      <a:pt x="2200342" y="0"/>
                      <a:pt x="2221302" y="20960"/>
                      <a:pt x="2221302" y="46815"/>
                    </a:cubicBezTo>
                    <a:lnTo>
                      <a:pt x="2221302" y="645241"/>
                    </a:lnTo>
                    <a:cubicBezTo>
                      <a:pt x="2221302" y="671097"/>
                      <a:pt x="2200342" y="692056"/>
                      <a:pt x="2174487" y="692056"/>
                    </a:cubicBezTo>
                    <a:lnTo>
                      <a:pt x="46815" y="692056"/>
                    </a:lnTo>
                    <a:cubicBezTo>
                      <a:pt x="20960" y="692056"/>
                      <a:pt x="0" y="671097"/>
                      <a:pt x="0" y="645241"/>
                    </a:cubicBezTo>
                    <a:lnTo>
                      <a:pt x="0" y="46815"/>
                    </a:lnTo>
                    <a:cubicBezTo>
                      <a:pt x="0" y="20960"/>
                      <a:pt x="20960" y="0"/>
                      <a:pt x="46815" y="0"/>
                    </a:cubicBezTo>
                    <a:close/>
                  </a:path>
                </a:pathLst>
              </a:custGeom>
              <a:solidFill>
                <a:srgbClr val="FFE53C"/>
              </a:solidFill>
            </p:spPr>
          </p:sp>
          <p:sp>
            <p:nvSpPr>
              <p:cNvPr name="TextBox 9" id="9"/>
              <p:cNvSpPr txBox="true"/>
              <p:nvPr/>
            </p:nvSpPr>
            <p:spPr>
              <a:xfrm>
                <a:off x="0" y="-38100"/>
                <a:ext cx="2221302" cy="730156"/>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604630" y="3060760"/>
              <a:ext cx="10257611" cy="9055310"/>
            </a:xfrm>
            <a:custGeom>
              <a:avLst/>
              <a:gdLst/>
              <a:ahLst/>
              <a:cxnLst/>
              <a:rect r="r" b="b" t="t" l="l"/>
              <a:pathLst>
                <a:path h="9055310" w="10257611">
                  <a:moveTo>
                    <a:pt x="0" y="0"/>
                  </a:moveTo>
                  <a:lnTo>
                    <a:pt x="10257612" y="0"/>
                  </a:lnTo>
                  <a:lnTo>
                    <a:pt x="10257612" y="9055309"/>
                  </a:lnTo>
                  <a:lnTo>
                    <a:pt x="0" y="9055309"/>
                  </a:lnTo>
                  <a:lnTo>
                    <a:pt x="0" y="0"/>
                  </a:lnTo>
                  <a:close/>
                </a:path>
              </a:pathLst>
            </a:custGeom>
            <a:blipFill>
              <a:blip r:embed="rId3"/>
              <a:stretch>
                <a:fillRect l="-74117" t="-22048" r="-29607" b="-7762"/>
              </a:stretch>
            </a:blipFill>
          </p:spPr>
        </p:sp>
        <p:sp>
          <p:nvSpPr>
            <p:cNvPr name="TextBox 11" id="11"/>
            <p:cNvSpPr txBox="true"/>
            <p:nvPr/>
          </p:nvSpPr>
          <p:spPr>
            <a:xfrm rot="0">
              <a:off x="0" y="-133350"/>
              <a:ext cx="26088862" cy="1646246"/>
            </a:xfrm>
            <a:prstGeom prst="rect">
              <a:avLst/>
            </a:prstGeom>
          </p:spPr>
          <p:txBody>
            <a:bodyPr anchor="t" rtlCol="false" tIns="0" lIns="0" bIns="0" rIns="0">
              <a:spAutoFit/>
            </a:bodyPr>
            <a:lstStyle/>
            <a:p>
              <a:pPr algn="ctr">
                <a:lnSpc>
                  <a:spcPts val="10434"/>
                </a:lnSpc>
              </a:pPr>
              <a:r>
                <a:rPr lang="en-US" sz="7452">
                  <a:solidFill>
                    <a:srgbClr val="000000"/>
                  </a:solidFill>
                  <a:latin typeface="League Spartan"/>
                  <a:ea typeface="League Spartan"/>
                  <a:cs typeface="League Spartan"/>
                  <a:sym typeface="League Spartan"/>
                </a:rPr>
                <a:t>RAG BASED CHATBOTS</a:t>
              </a:r>
            </a:p>
          </p:txBody>
        </p:sp>
        <p:sp>
          <p:nvSpPr>
            <p:cNvPr name="TextBox 12" id="12"/>
            <p:cNvSpPr txBox="true"/>
            <p:nvPr/>
          </p:nvSpPr>
          <p:spPr>
            <a:xfrm rot="0">
              <a:off x="1345945" y="9263818"/>
              <a:ext cx="10571076" cy="3361479"/>
            </a:xfrm>
            <a:prstGeom prst="rect">
              <a:avLst/>
            </a:prstGeom>
          </p:spPr>
          <p:txBody>
            <a:bodyPr anchor="t" rtlCol="false" tIns="0" lIns="0" bIns="0" rIns="0">
              <a:spAutoFit/>
            </a:bodyPr>
            <a:lstStyle/>
            <a:p>
              <a:pPr algn="l">
                <a:lnSpc>
                  <a:spcPts val="5119"/>
                </a:lnSpc>
              </a:pPr>
              <a:r>
                <a:rPr lang="en-US" sz="3199" spc="63">
                  <a:solidFill>
                    <a:srgbClr val="B74734"/>
                  </a:solidFill>
                  <a:latin typeface="PT Sans Bold"/>
                  <a:ea typeface="PT Sans Bold"/>
                  <a:cs typeface="PT Sans Bold"/>
                  <a:sym typeface="PT Sans Bold"/>
                </a:rPr>
                <a:t>Chatbot1</a:t>
              </a:r>
              <a:r>
                <a:rPr lang="en-US" sz="3199" spc="63">
                  <a:solidFill>
                    <a:srgbClr val="000000"/>
                  </a:solidFill>
                  <a:latin typeface="PT Sans Bold"/>
                  <a:ea typeface="PT Sans Bold"/>
                  <a:cs typeface="PT Sans Bold"/>
                  <a:sym typeface="PT Sans Bold"/>
                </a:rPr>
                <a:t> - Based on a text corpus gathered by extensive research.</a:t>
              </a:r>
            </a:p>
            <a:p>
              <a:pPr algn="l">
                <a:lnSpc>
                  <a:spcPts val="5119"/>
                </a:lnSpc>
              </a:pPr>
              <a:r>
                <a:rPr lang="en-US" sz="3199" spc="63">
                  <a:solidFill>
                    <a:srgbClr val="B74734"/>
                  </a:solidFill>
                  <a:latin typeface="PT Sans Bold"/>
                  <a:ea typeface="PT Sans Bold"/>
                  <a:cs typeface="PT Sans Bold"/>
                  <a:sym typeface="PT Sans Bold"/>
                </a:rPr>
                <a:t>Chatbot2</a:t>
              </a:r>
              <a:r>
                <a:rPr lang="en-US" sz="3199" spc="63">
                  <a:solidFill>
                    <a:srgbClr val="000000"/>
                  </a:solidFill>
                  <a:latin typeface="PT Sans Bold"/>
                  <a:ea typeface="PT Sans Bold"/>
                  <a:cs typeface="PT Sans Bold"/>
                  <a:sym typeface="PT Sans Bold"/>
                </a:rPr>
                <a:t> - For imitating real life human to human social  interaction.</a:t>
              </a:r>
            </a:p>
          </p:txBody>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3D300">
                <a:alpha val="100000"/>
              </a:srgbClr>
            </a:gs>
            <a:gs pos="100000">
              <a:srgbClr val="FFB800">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216493" y="1365838"/>
            <a:ext cx="17662559" cy="7555323"/>
            <a:chOff x="0" y="0"/>
            <a:chExt cx="23550079" cy="10073764"/>
          </a:xfrm>
        </p:grpSpPr>
        <p:grpSp>
          <p:nvGrpSpPr>
            <p:cNvPr name="Group 3" id="3"/>
            <p:cNvGrpSpPr/>
            <p:nvPr/>
          </p:nvGrpSpPr>
          <p:grpSpPr>
            <a:xfrm rot="0">
              <a:off x="12780558" y="0"/>
              <a:ext cx="10769521" cy="10073764"/>
              <a:chOff x="0" y="0"/>
              <a:chExt cx="2767317" cy="2588537"/>
            </a:xfrm>
          </p:grpSpPr>
          <p:sp>
            <p:nvSpPr>
              <p:cNvPr name="Freeform 4" id="4"/>
              <p:cNvSpPr/>
              <p:nvPr/>
            </p:nvSpPr>
            <p:spPr>
              <a:xfrm flipH="false" flipV="false" rot="0">
                <a:off x="0" y="0"/>
                <a:ext cx="2767318" cy="2588537"/>
              </a:xfrm>
              <a:custGeom>
                <a:avLst/>
                <a:gdLst/>
                <a:ahLst/>
                <a:cxnLst/>
                <a:rect r="r" b="b" t="t" l="l"/>
                <a:pathLst>
                  <a:path h="2588537" w="2767318">
                    <a:moveTo>
                      <a:pt x="48883" y="0"/>
                    </a:moveTo>
                    <a:lnTo>
                      <a:pt x="2718434" y="0"/>
                    </a:lnTo>
                    <a:cubicBezTo>
                      <a:pt x="2745432" y="0"/>
                      <a:pt x="2767318" y="21886"/>
                      <a:pt x="2767318" y="48883"/>
                    </a:cubicBezTo>
                    <a:lnTo>
                      <a:pt x="2767318" y="2539654"/>
                    </a:lnTo>
                    <a:cubicBezTo>
                      <a:pt x="2767318" y="2552618"/>
                      <a:pt x="2762167" y="2565052"/>
                      <a:pt x="2753000" y="2574219"/>
                    </a:cubicBezTo>
                    <a:cubicBezTo>
                      <a:pt x="2743833" y="2583387"/>
                      <a:pt x="2731399" y="2588537"/>
                      <a:pt x="2718434" y="2588537"/>
                    </a:cubicBezTo>
                    <a:lnTo>
                      <a:pt x="48883" y="2588537"/>
                    </a:lnTo>
                    <a:cubicBezTo>
                      <a:pt x="35919" y="2588537"/>
                      <a:pt x="23485" y="2583387"/>
                      <a:pt x="14318" y="2574219"/>
                    </a:cubicBezTo>
                    <a:cubicBezTo>
                      <a:pt x="5150" y="2565052"/>
                      <a:pt x="0" y="2552618"/>
                      <a:pt x="0" y="2539654"/>
                    </a:cubicBezTo>
                    <a:lnTo>
                      <a:pt x="0" y="48883"/>
                    </a:lnTo>
                    <a:cubicBezTo>
                      <a:pt x="0" y="35919"/>
                      <a:pt x="5150" y="23485"/>
                      <a:pt x="14318" y="14318"/>
                    </a:cubicBezTo>
                    <a:cubicBezTo>
                      <a:pt x="23485" y="5150"/>
                      <a:pt x="35919" y="0"/>
                      <a:pt x="48883" y="0"/>
                    </a:cubicBezTo>
                    <a:close/>
                  </a:path>
                </a:pathLst>
              </a:custGeom>
              <a:solidFill>
                <a:srgbClr val="FFE53C"/>
              </a:solidFill>
            </p:spPr>
          </p:sp>
          <p:sp>
            <p:nvSpPr>
              <p:cNvPr name="TextBox 5" id="5"/>
              <p:cNvSpPr txBox="true"/>
              <p:nvPr/>
            </p:nvSpPr>
            <p:spPr>
              <a:xfrm>
                <a:off x="0" y="-38100"/>
                <a:ext cx="2767317" cy="262663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1827064" cy="10073764"/>
              <a:chOff x="0" y="0"/>
              <a:chExt cx="3039062" cy="2588537"/>
            </a:xfrm>
          </p:grpSpPr>
          <p:sp>
            <p:nvSpPr>
              <p:cNvPr name="Freeform 7" id="7"/>
              <p:cNvSpPr/>
              <p:nvPr/>
            </p:nvSpPr>
            <p:spPr>
              <a:xfrm flipH="false" flipV="false" rot="0">
                <a:off x="0" y="0"/>
                <a:ext cx="3039062" cy="2588537"/>
              </a:xfrm>
              <a:custGeom>
                <a:avLst/>
                <a:gdLst/>
                <a:ahLst/>
                <a:cxnLst/>
                <a:rect r="r" b="b" t="t" l="l"/>
                <a:pathLst>
                  <a:path h="2588537" w="3039062">
                    <a:moveTo>
                      <a:pt x="44512" y="0"/>
                    </a:moveTo>
                    <a:lnTo>
                      <a:pt x="2994549" y="0"/>
                    </a:lnTo>
                    <a:cubicBezTo>
                      <a:pt x="3006355" y="0"/>
                      <a:pt x="3017677" y="4690"/>
                      <a:pt x="3026024" y="13037"/>
                    </a:cubicBezTo>
                    <a:cubicBezTo>
                      <a:pt x="3034372" y="21385"/>
                      <a:pt x="3039062" y="32707"/>
                      <a:pt x="3039062" y="44512"/>
                    </a:cubicBezTo>
                    <a:lnTo>
                      <a:pt x="3039062" y="2544025"/>
                    </a:lnTo>
                    <a:cubicBezTo>
                      <a:pt x="3039062" y="2555830"/>
                      <a:pt x="3034372" y="2567152"/>
                      <a:pt x="3026024" y="2575500"/>
                    </a:cubicBezTo>
                    <a:cubicBezTo>
                      <a:pt x="3017677" y="2583847"/>
                      <a:pt x="3006355" y="2588537"/>
                      <a:pt x="2994549" y="2588537"/>
                    </a:cubicBezTo>
                    <a:lnTo>
                      <a:pt x="44512" y="2588537"/>
                    </a:lnTo>
                    <a:cubicBezTo>
                      <a:pt x="32707" y="2588537"/>
                      <a:pt x="21385" y="2583847"/>
                      <a:pt x="13037" y="2575500"/>
                    </a:cubicBezTo>
                    <a:cubicBezTo>
                      <a:pt x="4690" y="2567152"/>
                      <a:pt x="0" y="2555830"/>
                      <a:pt x="0" y="2544025"/>
                    </a:cubicBezTo>
                    <a:lnTo>
                      <a:pt x="0" y="44512"/>
                    </a:lnTo>
                    <a:cubicBezTo>
                      <a:pt x="0" y="32707"/>
                      <a:pt x="4690" y="21385"/>
                      <a:pt x="13037" y="13037"/>
                    </a:cubicBezTo>
                    <a:cubicBezTo>
                      <a:pt x="21385" y="4690"/>
                      <a:pt x="32707" y="0"/>
                      <a:pt x="44512" y="0"/>
                    </a:cubicBezTo>
                    <a:close/>
                  </a:path>
                </a:pathLst>
              </a:custGeom>
              <a:solidFill>
                <a:srgbClr val="FFE53C"/>
              </a:solidFill>
            </p:spPr>
          </p:sp>
          <p:sp>
            <p:nvSpPr>
              <p:cNvPr name="TextBox 8" id="8"/>
              <p:cNvSpPr txBox="true"/>
              <p:nvPr/>
            </p:nvSpPr>
            <p:spPr>
              <a:xfrm>
                <a:off x="0" y="-38100"/>
                <a:ext cx="3039062" cy="2626637"/>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89078" y="669104"/>
              <a:ext cx="10648909" cy="8735556"/>
            </a:xfrm>
            <a:custGeom>
              <a:avLst/>
              <a:gdLst/>
              <a:ahLst/>
              <a:cxnLst/>
              <a:rect r="r" b="b" t="t" l="l"/>
              <a:pathLst>
                <a:path h="8735556" w="10648909">
                  <a:moveTo>
                    <a:pt x="0" y="0"/>
                  </a:moveTo>
                  <a:lnTo>
                    <a:pt x="10648908" y="0"/>
                  </a:lnTo>
                  <a:lnTo>
                    <a:pt x="10648908" y="8735556"/>
                  </a:lnTo>
                  <a:lnTo>
                    <a:pt x="0" y="8735556"/>
                  </a:lnTo>
                  <a:lnTo>
                    <a:pt x="0" y="0"/>
                  </a:lnTo>
                  <a:close/>
                </a:path>
              </a:pathLst>
            </a:custGeom>
            <a:blipFill>
              <a:blip r:embed="rId2"/>
              <a:stretch>
                <a:fillRect l="-73866" t="-24449" r="-28358" b="-14216"/>
              </a:stretch>
            </a:blipFill>
          </p:spPr>
        </p:sp>
        <p:sp>
          <p:nvSpPr>
            <p:cNvPr name="Freeform 10" id="10"/>
            <p:cNvSpPr/>
            <p:nvPr/>
          </p:nvSpPr>
          <p:spPr>
            <a:xfrm flipH="false" flipV="false" rot="0">
              <a:off x="13487106" y="669104"/>
              <a:ext cx="9149666" cy="8735556"/>
            </a:xfrm>
            <a:custGeom>
              <a:avLst/>
              <a:gdLst/>
              <a:ahLst/>
              <a:cxnLst/>
              <a:rect r="r" b="b" t="t" l="l"/>
              <a:pathLst>
                <a:path h="8735556" w="9149666">
                  <a:moveTo>
                    <a:pt x="0" y="0"/>
                  </a:moveTo>
                  <a:lnTo>
                    <a:pt x="9149666" y="0"/>
                  </a:lnTo>
                  <a:lnTo>
                    <a:pt x="9149666" y="8735556"/>
                  </a:lnTo>
                  <a:lnTo>
                    <a:pt x="0" y="8735556"/>
                  </a:lnTo>
                  <a:lnTo>
                    <a:pt x="0" y="0"/>
                  </a:lnTo>
                  <a:close/>
                </a:path>
              </a:pathLst>
            </a:custGeom>
            <a:blipFill>
              <a:blip r:embed="rId3"/>
              <a:stretch>
                <a:fillRect l="0" t="-810" r="0" b="-810"/>
              </a:stretch>
            </a:blipFill>
          </p:spPr>
        </p:sp>
      </p:gr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DAF1ded2ulk</dc:identifier>
  <dcterms:modified xsi:type="dcterms:W3CDTF">2011-08-01T06:04:30Z</dcterms:modified>
  <cp:revision>1</cp:revision>
  <dc:title>Copy of Copy of Project</dc:title>
</cp:coreProperties>
</file>